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handoutMasterIdLst>
    <p:handoutMasterId r:id="rId36"/>
  </p:handoutMasterIdLst>
  <p:sldIdLst>
    <p:sldId id="272" r:id="rId2"/>
    <p:sldId id="259" r:id="rId3"/>
    <p:sldId id="260" r:id="rId4"/>
    <p:sldId id="275" r:id="rId5"/>
    <p:sldId id="262" r:id="rId6"/>
    <p:sldId id="263" r:id="rId7"/>
    <p:sldId id="264" r:id="rId8"/>
    <p:sldId id="265" r:id="rId9"/>
    <p:sldId id="276" r:id="rId10"/>
    <p:sldId id="266" r:id="rId11"/>
    <p:sldId id="277" r:id="rId12"/>
    <p:sldId id="267" r:id="rId13"/>
    <p:sldId id="268" r:id="rId14"/>
    <p:sldId id="289" r:id="rId15"/>
    <p:sldId id="269" r:id="rId16"/>
    <p:sldId id="273" r:id="rId17"/>
    <p:sldId id="270" r:id="rId18"/>
    <p:sldId id="274" r:id="rId19"/>
    <p:sldId id="278" r:id="rId20"/>
    <p:sldId id="287" r:id="rId21"/>
    <p:sldId id="290" r:id="rId22"/>
    <p:sldId id="280" r:id="rId23"/>
    <p:sldId id="291" r:id="rId24"/>
    <p:sldId id="281" r:id="rId25"/>
    <p:sldId id="282" r:id="rId26"/>
    <p:sldId id="292" r:id="rId27"/>
    <p:sldId id="293" r:id="rId28"/>
    <p:sldId id="294" r:id="rId29"/>
    <p:sldId id="284" r:id="rId30"/>
    <p:sldId id="283" r:id="rId31"/>
    <p:sldId id="285" r:id="rId32"/>
    <p:sldId id="286" r:id="rId33"/>
    <p:sldId id="288" r:id="rId34"/>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5" autoAdjust="0"/>
    <p:restoredTop sz="92566" autoAdjust="0"/>
  </p:normalViewPr>
  <p:slideViewPr>
    <p:cSldViewPr snapToGrid="0" snapToObjects="1">
      <p:cViewPr>
        <p:scale>
          <a:sx n="100" d="100"/>
          <a:sy n="100" d="100"/>
        </p:scale>
        <p:origin x="-1104" y="5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FE19560D-7BF0-9F49-9452-8519D5D5DC78}" type="datetimeFigureOut">
              <a:rPr lang="en-US" smtClean="0"/>
              <a:pPr/>
              <a:t>8/1/2014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63ED47CD-A206-DF4B-9D37-41E673BBD03B}" type="slidenum">
              <a:rPr lang="en-US" smtClean="0"/>
              <a:pPr/>
              <a:t>‹#›</a:t>
            </a:fld>
            <a:endParaRPr lang="en-US"/>
          </a:p>
        </p:txBody>
      </p:sp>
    </p:spTree>
    <p:extLst>
      <p:ext uri="{BB962C8B-B14F-4D97-AF65-F5344CB8AC3E}">
        <p14:creationId xmlns:p14="http://schemas.microsoft.com/office/powerpoint/2010/main" val="26598434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A6B130C-DA2F-DB41-B990-39936017313F}" type="datetimeFigureOut">
              <a:rPr lang="en-US" smtClean="0"/>
              <a:pPr/>
              <a:t>8/1/2014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CC13072-3A8B-E04E-A84C-F9BD7BF36A9B}" type="slidenum">
              <a:rPr lang="en-US" smtClean="0"/>
              <a:pPr/>
              <a:t>‹#›</a:t>
            </a:fld>
            <a:endParaRPr lang="en-US"/>
          </a:p>
        </p:txBody>
      </p:sp>
    </p:spTree>
    <p:extLst>
      <p:ext uri="{BB962C8B-B14F-4D97-AF65-F5344CB8AC3E}">
        <p14:creationId xmlns:p14="http://schemas.microsoft.com/office/powerpoint/2010/main" val="346700249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C13072-3A8B-E04E-A84C-F9BD7BF36A9B}" type="slidenum">
              <a:rPr lang="en-US" smtClean="0"/>
              <a:pPr/>
              <a:t>11</a:t>
            </a:fld>
            <a:endParaRPr lang="en-US"/>
          </a:p>
        </p:txBody>
      </p:sp>
    </p:spTree>
    <p:extLst>
      <p:ext uri="{BB962C8B-B14F-4D97-AF65-F5344CB8AC3E}">
        <p14:creationId xmlns:p14="http://schemas.microsoft.com/office/powerpoint/2010/main" val="1046738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Regarding reason</a:t>
            </a:r>
            <a:r>
              <a:rPr lang="en-US" baseline="0" dirty="0" smtClean="0"/>
              <a:t> for leaving your last job, the reason should not draw undue attention. Do not bad-mouth your former employer. It is enough to say “downsizing”, “change in business strategy”, or, in the event of a health or family emergency to state that (with as little detail as possible). You want the employer to be confident that the situation has been resolved and that you learned from the experience.</a:t>
            </a:r>
            <a:endParaRPr lang="en-US" dirty="0"/>
          </a:p>
        </p:txBody>
      </p:sp>
      <p:sp>
        <p:nvSpPr>
          <p:cNvPr id="4" name="Slide Number Placeholder 3"/>
          <p:cNvSpPr>
            <a:spLocks noGrp="1"/>
          </p:cNvSpPr>
          <p:nvPr>
            <p:ph type="sldNum" sz="quarter" idx="10"/>
          </p:nvPr>
        </p:nvSpPr>
        <p:spPr/>
        <p:txBody>
          <a:bodyPr/>
          <a:lstStyle/>
          <a:p>
            <a:fld id="{4CC13072-3A8B-E04E-A84C-F9BD7BF36A9B}" type="slidenum">
              <a:rPr lang="en-US" smtClean="0"/>
              <a:pPr/>
              <a:t>17</a:t>
            </a:fld>
            <a:endParaRPr lang="en-US"/>
          </a:p>
        </p:txBody>
      </p:sp>
    </p:spTree>
    <p:extLst>
      <p:ext uri="{BB962C8B-B14F-4D97-AF65-F5344CB8AC3E}">
        <p14:creationId xmlns:p14="http://schemas.microsoft.com/office/powerpoint/2010/main" val="1010229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80541A0-55A7-48FD-9667-7F82308C1BC1}" type="datetime1">
              <a:rPr lang="en-US" smtClean="0"/>
              <a:t>8/1/2014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35F2844-CFB4-DF49-8B51-7060F197F550}" type="slidenum">
              <a:rPr lang="en-US"/>
              <a:pPr>
                <a:defRPr/>
              </a:pPr>
              <a:t>‹#›</a:t>
            </a:fld>
            <a:endParaRPr lang="en-US"/>
          </a:p>
        </p:txBody>
      </p:sp>
    </p:spTree>
    <p:extLst>
      <p:ext uri="{BB962C8B-B14F-4D97-AF65-F5344CB8AC3E}">
        <p14:creationId xmlns:p14="http://schemas.microsoft.com/office/powerpoint/2010/main" val="3805979743"/>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9B97C18-DFA5-4223-9F23-3D9666B6B1AB}" type="datetime1">
              <a:rPr lang="en-US" smtClean="0"/>
              <a:t>8/1/2014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39A2E8C-EC97-E041-B692-4395EDF2A9AB}" type="slidenum">
              <a:rPr lang="en-US"/>
              <a:pPr>
                <a:defRPr/>
              </a:pPr>
              <a:t>‹#›</a:t>
            </a:fld>
            <a:endParaRPr lang="en-US"/>
          </a:p>
        </p:txBody>
      </p:sp>
    </p:spTree>
    <p:extLst>
      <p:ext uri="{BB962C8B-B14F-4D97-AF65-F5344CB8AC3E}">
        <p14:creationId xmlns:p14="http://schemas.microsoft.com/office/powerpoint/2010/main" val="368209953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D768FC2-E2AD-4F93-B938-850C8DFBB1C2}" type="datetime1">
              <a:rPr lang="en-US" smtClean="0"/>
              <a:t>8/1/2014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1FE40A-AB0E-3648-8B51-021F0293EABA}" type="slidenum">
              <a:rPr lang="en-US"/>
              <a:pPr>
                <a:defRPr/>
              </a:pPr>
              <a:t>‹#›</a:t>
            </a:fld>
            <a:endParaRPr lang="en-US"/>
          </a:p>
        </p:txBody>
      </p:sp>
    </p:spTree>
    <p:extLst>
      <p:ext uri="{BB962C8B-B14F-4D97-AF65-F5344CB8AC3E}">
        <p14:creationId xmlns:p14="http://schemas.microsoft.com/office/powerpoint/2010/main" val="416328707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D631BA0-1716-4882-8684-6CC2FD35A438}" type="datetime1">
              <a:rPr lang="en-US" smtClean="0"/>
              <a:t>8/1/2014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89741F6-DBB2-6D4E-9B96-EB36D25E0B5D}" type="slidenum">
              <a:rPr lang="en-US"/>
              <a:pPr>
                <a:defRPr/>
              </a:pPr>
              <a:t>‹#›</a:t>
            </a:fld>
            <a:endParaRPr lang="en-US"/>
          </a:p>
        </p:txBody>
      </p:sp>
    </p:spTree>
    <p:extLst>
      <p:ext uri="{BB962C8B-B14F-4D97-AF65-F5344CB8AC3E}">
        <p14:creationId xmlns:p14="http://schemas.microsoft.com/office/powerpoint/2010/main" val="285088565"/>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92185AE-B1ED-44E6-B4B9-AE94F3A3B504}" type="datetime1">
              <a:rPr lang="en-US" smtClean="0"/>
              <a:t>8/1/2014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04B2D99-747B-BB4E-B848-731AC26280DD}" type="slidenum">
              <a:rPr lang="en-US"/>
              <a:pPr>
                <a:defRPr/>
              </a:pPr>
              <a:t>‹#›</a:t>
            </a:fld>
            <a:endParaRPr lang="en-US"/>
          </a:p>
        </p:txBody>
      </p:sp>
    </p:spTree>
    <p:extLst>
      <p:ext uri="{BB962C8B-B14F-4D97-AF65-F5344CB8AC3E}">
        <p14:creationId xmlns:p14="http://schemas.microsoft.com/office/powerpoint/2010/main" val="2552431505"/>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76687C7-324D-4CBA-9AA2-D27F55AADD67}" type="datetime1">
              <a:rPr lang="en-US" smtClean="0"/>
              <a:t>8/1/2014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F2BD66A-B699-0948-B60A-CAF7B781D41D}" type="slidenum">
              <a:rPr lang="en-US"/>
              <a:pPr>
                <a:defRPr/>
              </a:pPr>
              <a:t>‹#›</a:t>
            </a:fld>
            <a:endParaRPr lang="en-US"/>
          </a:p>
        </p:txBody>
      </p:sp>
    </p:spTree>
    <p:extLst>
      <p:ext uri="{BB962C8B-B14F-4D97-AF65-F5344CB8AC3E}">
        <p14:creationId xmlns:p14="http://schemas.microsoft.com/office/powerpoint/2010/main" val="453751587"/>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115E7C1-9CAF-4E6E-B6BD-E8D8F465BC35}" type="datetime1">
              <a:rPr lang="en-US" smtClean="0"/>
              <a:t>8/1/2014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6EC6739-68C2-E141-8F92-BF8CA1CD86BD}" type="slidenum">
              <a:rPr lang="en-US"/>
              <a:pPr>
                <a:defRPr/>
              </a:pPr>
              <a:t>‹#›</a:t>
            </a:fld>
            <a:endParaRPr lang="en-US"/>
          </a:p>
        </p:txBody>
      </p:sp>
    </p:spTree>
    <p:extLst>
      <p:ext uri="{BB962C8B-B14F-4D97-AF65-F5344CB8AC3E}">
        <p14:creationId xmlns:p14="http://schemas.microsoft.com/office/powerpoint/2010/main" val="138108012"/>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AB07B9D-4E66-45CE-BCFD-4E05D1BD4B2F}" type="datetime1">
              <a:rPr lang="en-US" smtClean="0"/>
              <a:t>8/1/2014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F9130C9-02BC-3A4F-AAE1-B15317D28BF2}" type="slidenum">
              <a:rPr lang="en-US"/>
              <a:pPr>
                <a:defRPr/>
              </a:pPr>
              <a:t>‹#›</a:t>
            </a:fld>
            <a:endParaRPr lang="en-US"/>
          </a:p>
        </p:txBody>
      </p:sp>
    </p:spTree>
    <p:extLst>
      <p:ext uri="{BB962C8B-B14F-4D97-AF65-F5344CB8AC3E}">
        <p14:creationId xmlns:p14="http://schemas.microsoft.com/office/powerpoint/2010/main" val="425284896"/>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36A3FFB-8D95-4012-81F2-1A05B8077A11}" type="datetime1">
              <a:rPr lang="en-US" smtClean="0"/>
              <a:t>8/1/2014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99AEFA2-FC09-504E-9815-9B66B64A1D8A}" type="slidenum">
              <a:rPr lang="en-US"/>
              <a:pPr>
                <a:defRPr/>
              </a:pPr>
              <a:t>‹#›</a:t>
            </a:fld>
            <a:endParaRPr lang="en-US"/>
          </a:p>
        </p:txBody>
      </p:sp>
    </p:spTree>
    <p:extLst>
      <p:ext uri="{BB962C8B-B14F-4D97-AF65-F5344CB8AC3E}">
        <p14:creationId xmlns:p14="http://schemas.microsoft.com/office/powerpoint/2010/main" val="3409298816"/>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5E1BCEB-B8A9-4F7C-B9FF-96126DD3466F}" type="datetime1">
              <a:rPr lang="en-US" smtClean="0"/>
              <a:t>8/1/2014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AADC749-0369-9240-A42A-2EC1AECAFA8B}" type="slidenum">
              <a:rPr lang="en-US"/>
              <a:pPr>
                <a:defRPr/>
              </a:pPr>
              <a:t>‹#›</a:t>
            </a:fld>
            <a:endParaRPr lang="en-US"/>
          </a:p>
        </p:txBody>
      </p:sp>
    </p:spTree>
    <p:extLst>
      <p:ext uri="{BB962C8B-B14F-4D97-AF65-F5344CB8AC3E}">
        <p14:creationId xmlns:p14="http://schemas.microsoft.com/office/powerpoint/2010/main" val="1673458704"/>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11447F9-00E6-4D16-8941-882BCFEEF088}" type="datetime1">
              <a:rPr lang="en-US" smtClean="0"/>
              <a:t>8/1/2014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4033989-949D-394A-991A-D9AFEDD43581}" type="slidenum">
              <a:rPr lang="en-US"/>
              <a:pPr>
                <a:defRPr/>
              </a:pPr>
              <a:t>‹#›</a:t>
            </a:fld>
            <a:endParaRPr lang="en-US"/>
          </a:p>
        </p:txBody>
      </p:sp>
    </p:spTree>
    <p:extLst>
      <p:ext uri="{BB962C8B-B14F-4D97-AF65-F5344CB8AC3E}">
        <p14:creationId xmlns:p14="http://schemas.microsoft.com/office/powerpoint/2010/main" val="1084080886"/>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BDDC73D3-8A60-4F05-8473-CA0CFBD40778}" type="datetime1">
              <a:rPr lang="en-US" smtClean="0"/>
              <a:t>8/1/2014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8FEBD761-50C7-4B48-8568-C721FBF1A29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hf hdr="0" ftr="0" dt="0"/>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hyperlink" Target="mailto:michelle.smith@gmail.com"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mamjobsnetwork.org/articles/job-search-red-flags-cnn-video/" TargetMode="External"/><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hyperlink" Target="http://www.waybackmachine.org/"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mamjobsnetwork.org/articles/5-tips-to-boost-your-resume-nbc-today-show-video/" TargetMode="External"/><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www.mamjobsnetwork.org/" TargetMode="External"/><Relationship Id="rId2" Type="http://schemas.openxmlformats.org/officeDocument/2006/relationships/hyperlink" Target="mailto:bzewede@maministries.org"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p:cNvSpPr txBox="1">
            <a:spLocks/>
          </p:cNvSpPr>
          <p:nvPr/>
        </p:nvSpPr>
        <p:spPr bwMode="auto">
          <a:xfrm>
            <a:off x="1481244" y="2008712"/>
            <a:ext cx="6254559" cy="3207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algn="ctr"/>
            <a:r>
              <a:rPr lang="en-US" sz="5400" i="1" kern="1200" dirty="0" smtClean="0">
                <a:latin typeface="+mj-lt"/>
              </a:rPr>
              <a:t>Resume Writing</a:t>
            </a:r>
            <a:endParaRPr lang="en-US" sz="5400" i="1" kern="1200" dirty="0">
              <a:latin typeface="+mj-lt"/>
            </a:endParaRPr>
          </a:p>
          <a:p>
            <a:endParaRPr lang="en-US" kern="1200" dirty="0"/>
          </a:p>
        </p:txBody>
      </p:sp>
      <p:sp>
        <p:nvSpPr>
          <p:cNvPr id="3" name="Title 5"/>
          <p:cNvSpPr>
            <a:spLocks noGrp="1"/>
          </p:cNvSpPr>
          <p:nvPr/>
        </p:nvSpPr>
        <p:spPr bwMode="auto">
          <a:xfrm>
            <a:off x="479409" y="521750"/>
            <a:ext cx="5327860"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n-US" sz="3600" i="1" kern="1200" dirty="0" smtClean="0"/>
              <a:t>Employment Certification Program</a:t>
            </a:r>
            <a:endParaRPr lang="en-US" sz="3600" i="1" kern="1200" dirty="0"/>
          </a:p>
        </p:txBody>
      </p:sp>
      <p:sp>
        <p:nvSpPr>
          <p:cNvPr id="4" name="TextBox 3"/>
          <p:cNvSpPr txBox="1"/>
          <p:nvPr/>
        </p:nvSpPr>
        <p:spPr>
          <a:xfrm>
            <a:off x="693844" y="5786963"/>
            <a:ext cx="2895600" cy="461665"/>
          </a:xfrm>
          <a:prstGeom prst="rect">
            <a:avLst/>
          </a:prstGeom>
          <a:noFill/>
        </p:spPr>
        <p:txBody>
          <a:bodyPr wrap="square" rtlCol="0">
            <a:spAutoFit/>
          </a:bodyPr>
          <a:lstStyle/>
          <a:p>
            <a:r>
              <a:rPr lang="en-US" sz="2400" i="1" u="sng" dirty="0" smtClean="0"/>
              <a:t>Workshop 3</a:t>
            </a:r>
            <a:endParaRPr lang="en-US" sz="2400" i="1" u="sng" dirty="0"/>
          </a:p>
        </p:txBody>
      </p:sp>
      <p:sp>
        <p:nvSpPr>
          <p:cNvPr id="5" name="Slide Number Placeholder 4"/>
          <p:cNvSpPr>
            <a:spLocks noGrp="1"/>
          </p:cNvSpPr>
          <p:nvPr>
            <p:ph type="sldNum" sz="quarter" idx="12"/>
          </p:nvPr>
        </p:nvSpPr>
        <p:spPr/>
        <p:txBody>
          <a:bodyPr/>
          <a:lstStyle/>
          <a:p>
            <a:pPr>
              <a:defRPr/>
            </a:pPr>
            <a:fld id="{499AEFA2-FC09-504E-9815-9B66B64A1D8A}" type="slidenum">
              <a:rPr lang="en-US" smtClean="0"/>
              <a:pPr>
                <a:defRPr/>
              </a:pPr>
              <a:t>1</a:t>
            </a:fld>
            <a:endParaRPr lang="en-US"/>
          </a:p>
        </p:txBody>
      </p:sp>
      <p:sp>
        <p:nvSpPr>
          <p:cNvPr id="7" name="TextBox 5"/>
          <p:cNvSpPr txBox="1"/>
          <p:nvPr/>
        </p:nvSpPr>
        <p:spPr>
          <a:xfrm>
            <a:off x="693844" y="6248628"/>
            <a:ext cx="3552825" cy="215444"/>
          </a:xfrm>
          <a:prstGeom prst="rect">
            <a:avLst/>
          </a:prstGeom>
          <a:noFill/>
        </p:spPr>
        <p:txBody>
          <a:bodyPr wrap="square" rtlCol="0">
            <a:spAutoFit/>
          </a:bodyPr>
          <a:ls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r>
              <a:rPr lang="en-US" sz="800" dirty="0"/>
              <a:t>Copyright © </a:t>
            </a:r>
            <a:r>
              <a:rPr lang="en-US" sz="800" dirty="0" smtClean="0"/>
              <a:t>2014 by Memorial Assistance Ministries. All </a:t>
            </a:r>
            <a:r>
              <a:rPr lang="en-US" sz="800" dirty="0"/>
              <a:t>rights reserved.</a:t>
            </a:r>
            <a:endParaRPr lang="en-US" sz="800" i="1" dirty="0"/>
          </a:p>
        </p:txBody>
      </p:sp>
    </p:spTree>
    <p:extLst>
      <p:ext uri="{BB962C8B-B14F-4D97-AF65-F5344CB8AC3E}">
        <p14:creationId xmlns:p14="http://schemas.microsoft.com/office/powerpoint/2010/main" val="1851592259"/>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25995" y="660959"/>
            <a:ext cx="5724005" cy="872566"/>
          </a:xfrm>
          <a:prstGeom prst="rect">
            <a:avLst/>
          </a:prstGeom>
        </p:spPr>
        <p:txBody>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n-US" sz="3600" i="1" dirty="0" smtClean="0"/>
              <a:t>Resume Content</a:t>
            </a:r>
            <a:endParaRPr lang="en-US" sz="3600" i="1" dirty="0"/>
          </a:p>
        </p:txBody>
      </p:sp>
      <p:sp>
        <p:nvSpPr>
          <p:cNvPr id="6" name="Rectangle 5"/>
          <p:cNvSpPr>
            <a:spLocks noGrp="1" noChangeArrowheads="1"/>
          </p:cNvSpPr>
          <p:nvPr/>
        </p:nvSpPr>
        <p:spPr bwMode="auto">
          <a:xfrm>
            <a:off x="917575" y="1533525"/>
            <a:ext cx="7327900" cy="5099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spcBef>
                <a:spcPct val="40000"/>
              </a:spcBef>
              <a:buNone/>
              <a:defRPr/>
            </a:pPr>
            <a:r>
              <a:rPr lang="en-US" sz="1800" u="sng" dirty="0">
                <a:cs typeface="+mn-cs"/>
              </a:rPr>
              <a:t>Make it easy </a:t>
            </a:r>
            <a:r>
              <a:rPr lang="en-US" sz="1800" u="sng" dirty="0" smtClean="0">
                <a:cs typeface="+mn-cs"/>
              </a:rPr>
              <a:t>to </a:t>
            </a:r>
            <a:r>
              <a:rPr lang="en-US" sz="1800" u="sng" dirty="0">
                <a:cs typeface="+mn-cs"/>
              </a:rPr>
              <a:t>contact </a:t>
            </a:r>
            <a:r>
              <a:rPr lang="en-US" sz="1800" u="sng" dirty="0" smtClean="0">
                <a:cs typeface="+mn-cs"/>
              </a:rPr>
              <a:t>you:</a:t>
            </a:r>
            <a:endParaRPr lang="en-US" sz="1800" u="sng" dirty="0">
              <a:cs typeface="+mn-cs"/>
            </a:endParaRPr>
          </a:p>
          <a:p>
            <a:pPr lvl="1" eaLnBrk="1" hangingPunct="1">
              <a:spcBef>
                <a:spcPct val="40000"/>
              </a:spcBef>
              <a:defRPr/>
            </a:pPr>
            <a:r>
              <a:rPr lang="en-US" sz="1600" dirty="0" smtClean="0">
                <a:cs typeface="+mn-cs"/>
              </a:rPr>
              <a:t>Your name at the top</a:t>
            </a:r>
          </a:p>
          <a:p>
            <a:pPr lvl="1" eaLnBrk="1" hangingPunct="1">
              <a:spcBef>
                <a:spcPct val="40000"/>
              </a:spcBef>
              <a:defRPr/>
            </a:pPr>
            <a:r>
              <a:rPr lang="en-US" sz="1600" dirty="0" smtClean="0">
                <a:cs typeface="+mn-cs"/>
              </a:rPr>
              <a:t>Phone and email address prominently displayed below your name</a:t>
            </a:r>
            <a:endParaRPr lang="en-US" sz="1600" dirty="0">
              <a:cs typeface="+mn-cs"/>
            </a:endParaRPr>
          </a:p>
          <a:p>
            <a:pPr eaLnBrk="1" hangingPunct="1">
              <a:spcBef>
                <a:spcPct val="40000"/>
              </a:spcBef>
              <a:defRPr/>
            </a:pPr>
            <a:r>
              <a:rPr lang="en-US" sz="1600" dirty="0" smtClean="0">
                <a:cs typeface="+mn-cs"/>
              </a:rPr>
              <a:t>Use a simple, visually appealing template with lots of white space</a:t>
            </a:r>
          </a:p>
          <a:p>
            <a:pPr eaLnBrk="1" hangingPunct="1">
              <a:spcBef>
                <a:spcPct val="40000"/>
              </a:spcBef>
              <a:defRPr/>
            </a:pPr>
            <a:r>
              <a:rPr lang="en-US" sz="1600" dirty="0" smtClean="0">
                <a:cs typeface="+mn-cs"/>
              </a:rPr>
              <a:t>You </a:t>
            </a:r>
            <a:r>
              <a:rPr lang="en-US" sz="1600" dirty="0">
                <a:cs typeface="+mn-cs"/>
              </a:rPr>
              <a:t>may only get ONE </a:t>
            </a:r>
            <a:r>
              <a:rPr lang="en-US" sz="1600" dirty="0" smtClean="0">
                <a:cs typeface="+mn-cs"/>
              </a:rPr>
              <a:t>call, make </a:t>
            </a:r>
            <a:r>
              <a:rPr lang="en-US" sz="1600" dirty="0">
                <a:cs typeface="+mn-cs"/>
              </a:rPr>
              <a:t>sure the </a:t>
            </a:r>
            <a:r>
              <a:rPr lang="en-US" sz="1600" dirty="0" smtClean="0">
                <a:cs typeface="+mn-cs"/>
              </a:rPr>
              <a:t>telephone you list has an </a:t>
            </a:r>
            <a:r>
              <a:rPr lang="en-US" sz="1600" dirty="0">
                <a:cs typeface="+mn-cs"/>
              </a:rPr>
              <a:t>answering machine or </a:t>
            </a:r>
            <a:r>
              <a:rPr lang="en-US" sz="1600" dirty="0" smtClean="0">
                <a:cs typeface="+mn-cs"/>
              </a:rPr>
              <a:t>voicemail service. </a:t>
            </a:r>
            <a:r>
              <a:rPr lang="en-US" sz="1600" dirty="0">
                <a:cs typeface="+mn-cs"/>
              </a:rPr>
              <a:t>The message </a:t>
            </a:r>
            <a:r>
              <a:rPr lang="en-US" sz="1600" dirty="0" smtClean="0">
                <a:cs typeface="+mn-cs"/>
              </a:rPr>
              <a:t>should always </a:t>
            </a:r>
            <a:r>
              <a:rPr lang="en-US" sz="1600" dirty="0">
                <a:cs typeface="+mn-cs"/>
              </a:rPr>
              <a:t>be </a:t>
            </a:r>
            <a:r>
              <a:rPr lang="en-US" sz="1600" dirty="0" smtClean="0">
                <a:cs typeface="+mn-cs"/>
              </a:rPr>
              <a:t>professional, like this: </a:t>
            </a:r>
          </a:p>
          <a:p>
            <a:pPr marL="0" indent="0" eaLnBrk="1" hangingPunct="1">
              <a:spcBef>
                <a:spcPct val="40000"/>
              </a:spcBef>
              <a:buNone/>
              <a:defRPr/>
            </a:pPr>
            <a:r>
              <a:rPr lang="en-US" sz="1600" i="1" dirty="0">
                <a:cs typeface="+mn-cs"/>
              </a:rPr>
              <a:t>	</a:t>
            </a:r>
            <a:r>
              <a:rPr lang="en-US" sz="1600" i="1" dirty="0" smtClean="0">
                <a:cs typeface="+mn-cs"/>
              </a:rPr>
              <a:t>	“Hello, this is Mike Smith, please leave your name and phone number 		and I’ll get back with you as soon as I can.”</a:t>
            </a:r>
            <a:endParaRPr lang="en-US" sz="800" i="1" dirty="0">
              <a:cs typeface="+mn-cs"/>
            </a:endParaRPr>
          </a:p>
          <a:p>
            <a:pPr marL="0" indent="0" eaLnBrk="1" hangingPunct="1">
              <a:spcBef>
                <a:spcPct val="40000"/>
              </a:spcBef>
              <a:buNone/>
              <a:defRPr/>
            </a:pPr>
            <a:r>
              <a:rPr lang="en-US" sz="1600" dirty="0">
                <a:cs typeface="+mn-cs"/>
              </a:rPr>
              <a:t>	</a:t>
            </a:r>
            <a:r>
              <a:rPr lang="en-US" sz="1600" dirty="0" smtClean="0">
                <a:cs typeface="+mn-cs"/>
              </a:rPr>
              <a:t>NO music, slang or catchy phrases…</a:t>
            </a:r>
          </a:p>
          <a:p>
            <a:pPr marL="0" indent="0" eaLnBrk="1" hangingPunct="1">
              <a:spcBef>
                <a:spcPct val="40000"/>
              </a:spcBef>
              <a:buNone/>
              <a:defRPr/>
            </a:pPr>
            <a:endParaRPr lang="en-US" sz="900" dirty="0" smtClean="0">
              <a:cs typeface="+mn-cs"/>
            </a:endParaRPr>
          </a:p>
          <a:p>
            <a:pPr eaLnBrk="1" hangingPunct="1">
              <a:spcBef>
                <a:spcPct val="40000"/>
              </a:spcBef>
              <a:defRPr/>
            </a:pPr>
            <a:r>
              <a:rPr lang="en-US" sz="1600" dirty="0"/>
              <a:t>ALWAYS return calls promptly and without music or distracting noise in the background…try not to use speaker phone, it’s difficult to hear and seems unprofessional</a:t>
            </a:r>
          </a:p>
          <a:p>
            <a:pPr marL="0" indent="0" eaLnBrk="1" hangingPunct="1">
              <a:spcBef>
                <a:spcPct val="40000"/>
              </a:spcBef>
              <a:buNone/>
              <a:defRPr/>
            </a:pPr>
            <a:endParaRPr lang="en-US" sz="1000" dirty="0" smtClean="0">
              <a:cs typeface="+mn-cs"/>
            </a:endParaRPr>
          </a:p>
          <a:p>
            <a:pPr eaLnBrk="1" hangingPunct="1">
              <a:spcBef>
                <a:spcPct val="40000"/>
              </a:spcBef>
              <a:defRPr/>
            </a:pPr>
            <a:r>
              <a:rPr lang="en-US" sz="1600" dirty="0" smtClean="0">
                <a:cs typeface="+mn-cs"/>
              </a:rPr>
              <a:t>Use a professional email address such as </a:t>
            </a:r>
            <a:r>
              <a:rPr lang="en-US" sz="1600" dirty="0" smtClean="0">
                <a:cs typeface="+mn-cs"/>
                <a:hlinkClick r:id="rId2"/>
              </a:rPr>
              <a:t>mike.smith@gmail.com</a:t>
            </a:r>
            <a:endParaRPr lang="en-US" sz="1600" dirty="0" smtClean="0">
              <a:cs typeface="+mn-cs"/>
            </a:endParaRPr>
          </a:p>
          <a:p>
            <a:pPr marL="0" indent="0" eaLnBrk="1" hangingPunct="1">
              <a:spcBef>
                <a:spcPct val="40000"/>
              </a:spcBef>
              <a:buNone/>
              <a:defRPr/>
            </a:pPr>
            <a:r>
              <a:rPr lang="en-US" sz="1800" dirty="0" smtClean="0">
                <a:cs typeface="+mn-cs"/>
              </a:rPr>
              <a:t>	</a:t>
            </a:r>
          </a:p>
        </p:txBody>
      </p:sp>
      <p:sp>
        <p:nvSpPr>
          <p:cNvPr id="3" name="Slide Number Placeholder 2"/>
          <p:cNvSpPr>
            <a:spLocks noGrp="1"/>
          </p:cNvSpPr>
          <p:nvPr>
            <p:ph type="sldNum" sz="quarter" idx="12"/>
          </p:nvPr>
        </p:nvSpPr>
        <p:spPr/>
        <p:txBody>
          <a:bodyPr/>
          <a:lstStyle/>
          <a:p>
            <a:pPr>
              <a:defRPr/>
            </a:pPr>
            <a:fld id="{499AEFA2-FC09-504E-9815-9B66B64A1D8A}" type="slidenum">
              <a:rPr lang="en-US" smtClean="0"/>
              <a:pPr>
                <a:defRPr/>
              </a:pPr>
              <a:t>10</a:t>
            </a:fld>
            <a:endParaRPr lang="en-US"/>
          </a:p>
        </p:txBody>
      </p:sp>
    </p:spTree>
    <p:extLst>
      <p:ext uri="{BB962C8B-B14F-4D97-AF65-F5344CB8AC3E}">
        <p14:creationId xmlns:p14="http://schemas.microsoft.com/office/powerpoint/2010/main" val="3238600704"/>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83095" y="626034"/>
            <a:ext cx="5724005" cy="872566"/>
          </a:xfrm>
          <a:prstGeom prst="rect">
            <a:avLst/>
          </a:prstGeom>
        </p:spPr>
        <p:txBody>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n-US" sz="3600" i="1" dirty="0" smtClean="0"/>
              <a:t>Resume Content</a:t>
            </a:r>
          </a:p>
          <a:p>
            <a:pPr algn="l"/>
            <a:r>
              <a:rPr lang="en-US" sz="2000" i="1" dirty="0" smtClean="0"/>
              <a:t>	What goes where?</a:t>
            </a:r>
            <a:endParaRPr lang="en-US" sz="2000" i="1" dirty="0"/>
          </a:p>
        </p:txBody>
      </p:sp>
      <p:sp>
        <p:nvSpPr>
          <p:cNvPr id="4" name="Rectangle 3"/>
          <p:cNvSpPr>
            <a:spLocks noGrp="1" noChangeArrowheads="1"/>
          </p:cNvSpPr>
          <p:nvPr/>
        </p:nvSpPr>
        <p:spPr bwMode="auto">
          <a:xfrm>
            <a:off x="612775" y="1707357"/>
            <a:ext cx="8407400" cy="3912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spcBef>
                <a:spcPct val="40000"/>
              </a:spcBef>
              <a:buNone/>
              <a:defRPr/>
            </a:pPr>
            <a:endParaRPr lang="en-US" sz="1400" dirty="0" smtClean="0">
              <a:latin typeface="Arial" charset="0"/>
              <a:cs typeface="+mn-cs"/>
            </a:endParaRPr>
          </a:p>
          <a:p>
            <a:pPr marL="0" indent="0" eaLnBrk="1" hangingPunct="1">
              <a:spcBef>
                <a:spcPct val="40000"/>
              </a:spcBef>
              <a:buNone/>
              <a:defRPr/>
            </a:pPr>
            <a:r>
              <a:rPr lang="en-US" sz="1400" u="sng" dirty="0" smtClean="0">
                <a:latin typeface="Arial" charset="0"/>
                <a:cs typeface="+mn-cs"/>
              </a:rPr>
              <a:t>In what order should I put my skills, education and work history?:</a:t>
            </a:r>
            <a:endParaRPr lang="en-US" sz="1400" u="sng" dirty="0">
              <a:latin typeface="Arial" charset="0"/>
              <a:cs typeface="+mn-cs"/>
            </a:endParaRPr>
          </a:p>
          <a:p>
            <a:pPr eaLnBrk="1" hangingPunct="1">
              <a:spcBef>
                <a:spcPct val="40000"/>
              </a:spcBef>
              <a:defRPr/>
            </a:pPr>
            <a:r>
              <a:rPr lang="en-US" sz="1400" dirty="0" smtClean="0">
                <a:latin typeface="Arial" charset="0"/>
                <a:cs typeface="+mn-cs"/>
              </a:rPr>
              <a:t>Some of us suggest starting with a Professional </a:t>
            </a:r>
            <a:r>
              <a:rPr lang="en-US" sz="1400" dirty="0">
                <a:latin typeface="Arial" charset="0"/>
                <a:cs typeface="+mn-cs"/>
              </a:rPr>
              <a:t>Summary of what you have to offer a potential employer. </a:t>
            </a:r>
            <a:r>
              <a:rPr lang="en-US" sz="1400" dirty="0" smtClean="0">
                <a:latin typeface="Arial" charset="0"/>
                <a:cs typeface="+mn-cs"/>
              </a:rPr>
              <a:t>(It’s a version </a:t>
            </a:r>
            <a:r>
              <a:rPr lang="en-US" sz="1400" dirty="0">
                <a:latin typeface="Arial" charset="0"/>
                <a:cs typeface="+mn-cs"/>
              </a:rPr>
              <a:t>of your elevator speech</a:t>
            </a:r>
            <a:r>
              <a:rPr lang="en-US" sz="1400" dirty="0" smtClean="0">
                <a:latin typeface="Arial" charset="0"/>
                <a:cs typeface="+mn-cs"/>
              </a:rPr>
              <a:t>.);</a:t>
            </a:r>
            <a:endParaRPr lang="en-US" sz="1400" dirty="0">
              <a:latin typeface="Arial" charset="0"/>
              <a:cs typeface="+mn-cs"/>
            </a:endParaRPr>
          </a:p>
          <a:p>
            <a:pPr eaLnBrk="1" hangingPunct="1">
              <a:spcBef>
                <a:spcPct val="40000"/>
              </a:spcBef>
              <a:defRPr/>
            </a:pPr>
            <a:r>
              <a:rPr lang="en-US" sz="1400" dirty="0" smtClean="0">
                <a:latin typeface="Arial" charset="0"/>
                <a:cs typeface="+mn-cs"/>
              </a:rPr>
              <a:t>Next, include a bulleted </a:t>
            </a:r>
            <a:r>
              <a:rPr lang="en-US" sz="1400" dirty="0">
                <a:latin typeface="Arial" charset="0"/>
                <a:cs typeface="+mn-cs"/>
              </a:rPr>
              <a:t>list of </a:t>
            </a:r>
            <a:r>
              <a:rPr lang="en-US" sz="1400" dirty="0" smtClean="0">
                <a:latin typeface="Arial" charset="0"/>
                <a:cs typeface="+mn-cs"/>
              </a:rPr>
              <a:t>Skills </a:t>
            </a:r>
            <a:r>
              <a:rPr lang="en-US" sz="1400" dirty="0">
                <a:latin typeface="Arial" charset="0"/>
                <a:cs typeface="+mn-cs"/>
              </a:rPr>
              <a:t>&amp; </a:t>
            </a:r>
            <a:r>
              <a:rPr lang="en-US" sz="1400" dirty="0" smtClean="0">
                <a:latin typeface="Arial" charset="0"/>
                <a:cs typeface="+mn-cs"/>
              </a:rPr>
              <a:t>Abilities – skills on the left and abilities on the right;</a:t>
            </a:r>
            <a:endParaRPr lang="en-US" sz="1400" dirty="0">
              <a:latin typeface="Arial" charset="0"/>
              <a:cs typeface="+mn-cs"/>
            </a:endParaRPr>
          </a:p>
          <a:p>
            <a:pPr eaLnBrk="1" hangingPunct="1">
              <a:spcBef>
                <a:spcPct val="40000"/>
              </a:spcBef>
              <a:defRPr/>
            </a:pPr>
            <a:r>
              <a:rPr lang="en-US" sz="1400" dirty="0">
                <a:latin typeface="Arial" charset="0"/>
                <a:cs typeface="+mn-cs"/>
              </a:rPr>
              <a:t>Follow this with your Employment </a:t>
            </a:r>
            <a:r>
              <a:rPr lang="en-US" sz="1400" dirty="0" smtClean="0">
                <a:latin typeface="Arial" charset="0"/>
                <a:cs typeface="+mn-cs"/>
              </a:rPr>
              <a:t>History; and then</a:t>
            </a:r>
          </a:p>
          <a:p>
            <a:pPr eaLnBrk="1" hangingPunct="1">
              <a:spcBef>
                <a:spcPct val="40000"/>
              </a:spcBef>
              <a:defRPr/>
            </a:pPr>
            <a:r>
              <a:rPr lang="en-US" sz="1400" dirty="0" smtClean="0">
                <a:latin typeface="Arial" charset="0"/>
                <a:cs typeface="+mn-cs"/>
              </a:rPr>
              <a:t>Education.</a:t>
            </a:r>
          </a:p>
          <a:p>
            <a:pPr eaLnBrk="1" hangingPunct="1">
              <a:spcBef>
                <a:spcPct val="40000"/>
              </a:spcBef>
              <a:defRPr/>
            </a:pPr>
            <a:endParaRPr lang="en-US" sz="1400" dirty="0">
              <a:latin typeface="Arial" charset="0"/>
              <a:cs typeface="+mn-cs"/>
            </a:endParaRPr>
          </a:p>
          <a:p>
            <a:pPr marL="0" indent="0" eaLnBrk="1" hangingPunct="1">
              <a:spcBef>
                <a:spcPct val="40000"/>
              </a:spcBef>
              <a:buNone/>
              <a:defRPr/>
            </a:pPr>
            <a:r>
              <a:rPr lang="en-US" sz="1400" i="1" dirty="0" smtClean="0">
                <a:latin typeface="Arial" charset="0"/>
                <a:cs typeface="+mn-cs"/>
              </a:rPr>
              <a:t>Recommended: Meet with a Volunteer Job Coach to determine which style works best for you. It is sometimes recommended that if you have little job experience to list your education first or vice versa if you have lots of experience.</a:t>
            </a:r>
            <a:endParaRPr lang="en-US" sz="1400" i="1" dirty="0">
              <a:latin typeface="Arial" charset="0"/>
              <a:cs typeface="+mn-cs"/>
            </a:endParaRPr>
          </a:p>
          <a:p>
            <a:pPr eaLnBrk="1" hangingPunct="1">
              <a:spcBef>
                <a:spcPct val="40000"/>
              </a:spcBef>
              <a:buFontTx/>
              <a:buNone/>
              <a:defRPr/>
            </a:pPr>
            <a:endParaRPr lang="en-US" sz="2400" dirty="0">
              <a:latin typeface="Arial" charset="0"/>
              <a:cs typeface="+mn-cs"/>
            </a:endParaRPr>
          </a:p>
        </p:txBody>
      </p:sp>
      <p:sp>
        <p:nvSpPr>
          <p:cNvPr id="3" name="Slide Number Placeholder 2"/>
          <p:cNvSpPr>
            <a:spLocks noGrp="1"/>
          </p:cNvSpPr>
          <p:nvPr>
            <p:ph type="sldNum" sz="quarter" idx="12"/>
          </p:nvPr>
        </p:nvSpPr>
        <p:spPr/>
        <p:txBody>
          <a:bodyPr/>
          <a:lstStyle/>
          <a:p>
            <a:pPr>
              <a:defRPr/>
            </a:pPr>
            <a:fld id="{499AEFA2-FC09-504E-9815-9B66B64A1D8A}" type="slidenum">
              <a:rPr lang="en-US" smtClean="0"/>
              <a:pPr>
                <a:defRPr/>
              </a:pPr>
              <a:t>11</a:t>
            </a:fld>
            <a:endParaRPr lang="en-US"/>
          </a:p>
        </p:txBody>
      </p:sp>
    </p:spTree>
    <p:extLst>
      <p:ext uri="{BB962C8B-B14F-4D97-AF65-F5344CB8AC3E}">
        <p14:creationId xmlns:p14="http://schemas.microsoft.com/office/powerpoint/2010/main" val="2652117611"/>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85844" y="755988"/>
            <a:ext cx="5570456" cy="1524000"/>
          </a:xfrm>
          <a:prstGeom prst="rect">
            <a:avLst/>
          </a:prstGeom>
        </p:spPr>
        <p:txBody>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n-US" sz="3600" i="1" dirty="0" smtClean="0"/>
              <a:t>If You Include a Qualifications Summary…</a:t>
            </a:r>
            <a:endParaRPr lang="en-US" sz="3600" i="1" dirty="0"/>
          </a:p>
        </p:txBody>
      </p:sp>
      <p:sp>
        <p:nvSpPr>
          <p:cNvPr id="7" name="Content Placeholder 2"/>
          <p:cNvSpPr>
            <a:spLocks noGrp="1"/>
          </p:cNvSpPr>
          <p:nvPr/>
        </p:nvSpPr>
        <p:spPr bwMode="auto">
          <a:xfrm>
            <a:off x="1041400" y="2621756"/>
            <a:ext cx="7378700" cy="3740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spcAft>
                <a:spcPts val="600"/>
              </a:spcAft>
              <a:defRPr/>
            </a:pPr>
            <a:r>
              <a:rPr lang="en-US" sz="1800" dirty="0">
                <a:cs typeface="+mn-cs"/>
              </a:rPr>
              <a:t>First part is narrative.  Two to three sentences </a:t>
            </a:r>
            <a:r>
              <a:rPr lang="en-US" sz="1800" dirty="0" smtClean="0">
                <a:cs typeface="+mn-cs"/>
              </a:rPr>
              <a:t>maximum.  </a:t>
            </a:r>
            <a:r>
              <a:rPr lang="en-US" sz="1800" dirty="0">
                <a:cs typeface="+mn-cs"/>
              </a:rPr>
              <a:t>First sentence is your strongest statement of who you are and what you can do for the employer.  Second (and third) sentences provide additional important information pertinent to </a:t>
            </a:r>
            <a:r>
              <a:rPr lang="ja-JP" altLang="en-US" sz="1800" dirty="0">
                <a:cs typeface="+mn-cs"/>
              </a:rPr>
              <a:t>“</a:t>
            </a:r>
            <a:r>
              <a:rPr lang="en-US" sz="1800" dirty="0">
                <a:cs typeface="+mn-cs"/>
              </a:rPr>
              <a:t>why should I hire you?</a:t>
            </a:r>
            <a:r>
              <a:rPr lang="ja-JP" altLang="en-US" sz="1800" dirty="0" smtClean="0">
                <a:cs typeface="+mn-cs"/>
              </a:rPr>
              <a:t>”</a:t>
            </a:r>
            <a:endParaRPr lang="en-US" altLang="ja-JP" sz="1800" dirty="0" smtClean="0">
              <a:cs typeface="+mn-cs"/>
            </a:endParaRPr>
          </a:p>
          <a:p>
            <a:pPr marL="0" indent="0">
              <a:spcAft>
                <a:spcPts val="600"/>
              </a:spcAft>
              <a:buNone/>
              <a:defRPr/>
            </a:pPr>
            <a:endParaRPr lang="en-US" sz="1800" dirty="0">
              <a:cs typeface="+mn-cs"/>
            </a:endParaRPr>
          </a:p>
          <a:p>
            <a:pPr>
              <a:defRPr/>
            </a:pPr>
            <a:r>
              <a:rPr lang="en-US" sz="1800" dirty="0">
                <a:cs typeface="+mn-cs"/>
              </a:rPr>
              <a:t>Second part is a </a:t>
            </a:r>
            <a:r>
              <a:rPr lang="en-US" sz="1800" dirty="0" smtClean="0">
                <a:cs typeface="+mn-cs"/>
              </a:rPr>
              <a:t>bulleted list of </a:t>
            </a:r>
            <a:r>
              <a:rPr lang="en-US" sz="1800" dirty="0">
                <a:cs typeface="+mn-cs"/>
              </a:rPr>
              <a:t>skills that you bring to the position.  No explanations, just a list of your skills:  technical, managerial, sales, etc.</a:t>
            </a:r>
          </a:p>
        </p:txBody>
      </p:sp>
      <p:sp>
        <p:nvSpPr>
          <p:cNvPr id="3" name="Slide Number Placeholder 2"/>
          <p:cNvSpPr>
            <a:spLocks noGrp="1"/>
          </p:cNvSpPr>
          <p:nvPr>
            <p:ph type="sldNum" sz="quarter" idx="12"/>
          </p:nvPr>
        </p:nvSpPr>
        <p:spPr/>
        <p:txBody>
          <a:bodyPr/>
          <a:lstStyle/>
          <a:p>
            <a:pPr>
              <a:defRPr/>
            </a:pPr>
            <a:fld id="{499AEFA2-FC09-504E-9815-9B66B64A1D8A}" type="slidenum">
              <a:rPr lang="en-US" smtClean="0"/>
              <a:pPr>
                <a:defRPr/>
              </a:pPr>
              <a:t>12</a:t>
            </a:fld>
            <a:endParaRPr lang="en-US"/>
          </a:p>
        </p:txBody>
      </p:sp>
    </p:spTree>
    <p:extLst>
      <p:ext uri="{BB962C8B-B14F-4D97-AF65-F5344CB8AC3E}">
        <p14:creationId xmlns:p14="http://schemas.microsoft.com/office/powerpoint/2010/main" val="2624024734"/>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716044" y="225594"/>
            <a:ext cx="4818173" cy="1524000"/>
          </a:xfrm>
          <a:prstGeom prst="rect">
            <a:avLst/>
          </a:prstGeom>
        </p:spPr>
        <p:txBody>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n-US" sz="3600" i="1" dirty="0" smtClean="0"/>
              <a:t>Writing Your</a:t>
            </a:r>
          </a:p>
          <a:p>
            <a:pPr algn="l"/>
            <a:r>
              <a:rPr lang="en-US" sz="3600" i="1" dirty="0" smtClean="0"/>
              <a:t>Summary Statement </a:t>
            </a:r>
            <a:endParaRPr lang="en-US" sz="3600" i="1" dirty="0"/>
          </a:p>
        </p:txBody>
      </p:sp>
      <p:sp>
        <p:nvSpPr>
          <p:cNvPr id="7" name="TextBox 6"/>
          <p:cNvSpPr txBox="1">
            <a:spLocks noChangeArrowheads="1"/>
          </p:cNvSpPr>
          <p:nvPr/>
        </p:nvSpPr>
        <p:spPr bwMode="auto">
          <a:xfrm>
            <a:off x="716044" y="1597194"/>
            <a:ext cx="7704056"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sz="1400" dirty="0" smtClean="0">
                <a:solidFill>
                  <a:srgbClr val="000000"/>
                </a:solidFill>
              </a:rPr>
              <a:t>If you use a Summary Statement it is t</a:t>
            </a:r>
            <a:r>
              <a:rPr lang="en-US" sz="1400" kern="1200" dirty="0" smtClean="0">
                <a:solidFill>
                  <a:srgbClr val="000000"/>
                </a:solidFill>
              </a:rPr>
              <a:t>he </a:t>
            </a:r>
            <a:r>
              <a:rPr lang="en-US" sz="1400" kern="1200" dirty="0">
                <a:solidFill>
                  <a:srgbClr val="000000"/>
                </a:solidFill>
              </a:rPr>
              <a:t>first sentence of your resume </a:t>
            </a:r>
            <a:r>
              <a:rPr lang="en-US" sz="1400" kern="1200" dirty="0" smtClean="0">
                <a:solidFill>
                  <a:srgbClr val="000000"/>
                </a:solidFill>
              </a:rPr>
              <a:t>and it is helpful for </a:t>
            </a:r>
            <a:r>
              <a:rPr lang="en-US" sz="1400" kern="1200" dirty="0">
                <a:solidFill>
                  <a:srgbClr val="000000"/>
                </a:solidFill>
              </a:rPr>
              <a:t>getting the rest of your resume read.  In it you need to powerfully and succinctly tell the </a:t>
            </a:r>
            <a:r>
              <a:rPr lang="en-US" sz="1400" kern="1200" dirty="0" smtClean="0">
                <a:solidFill>
                  <a:srgbClr val="000000"/>
                </a:solidFill>
              </a:rPr>
              <a:t>reader, 1</a:t>
            </a:r>
            <a:r>
              <a:rPr lang="en-US" sz="1400" kern="1200" dirty="0">
                <a:solidFill>
                  <a:srgbClr val="000000"/>
                </a:solidFill>
              </a:rPr>
              <a:t>) who you are and 2) what you can do for him/her.</a:t>
            </a:r>
          </a:p>
          <a:p>
            <a:pPr eaLnBrk="1" hangingPunct="1"/>
            <a:endParaRPr lang="en-US" sz="800" kern="1200" dirty="0">
              <a:solidFill>
                <a:srgbClr val="000000"/>
              </a:solidFill>
            </a:endParaRPr>
          </a:p>
          <a:p>
            <a:pPr eaLnBrk="1" hangingPunct="1"/>
            <a:r>
              <a:rPr lang="en-US" sz="1400" kern="1200" dirty="0" smtClean="0">
                <a:solidFill>
                  <a:srgbClr val="000000"/>
                </a:solidFill>
              </a:rPr>
              <a:t>It</a:t>
            </a:r>
            <a:r>
              <a:rPr lang="en-US" altLang="ja-JP" sz="1400" kern="1200" dirty="0" smtClean="0">
                <a:solidFill>
                  <a:srgbClr val="000000"/>
                </a:solidFill>
              </a:rPr>
              <a:t> is important </a:t>
            </a:r>
            <a:r>
              <a:rPr lang="en-US" altLang="ja-JP" sz="1400" kern="1200" dirty="0">
                <a:solidFill>
                  <a:srgbClr val="000000"/>
                </a:solidFill>
              </a:rPr>
              <a:t>to understand that recruiters do not care about your job search objectives NEARLY as much as they care about what you can do for them.  Write this sentence from the perspective of what you can do to help the employer meet his/her objectives</a:t>
            </a:r>
            <a:r>
              <a:rPr lang="en-US" altLang="ja-JP" sz="1400" kern="1200" dirty="0" smtClean="0">
                <a:solidFill>
                  <a:srgbClr val="000000"/>
                </a:solidFill>
              </a:rPr>
              <a:t>. </a:t>
            </a:r>
            <a:r>
              <a:rPr lang="en-US" altLang="ja-JP" sz="1400" i="1" dirty="0" smtClean="0">
                <a:solidFill>
                  <a:srgbClr val="000000"/>
                </a:solidFill>
              </a:rPr>
              <a:t>Instead of placing this on your resume you can also use it in your cover letter.</a:t>
            </a:r>
            <a:endParaRPr lang="en-US" altLang="ja-JP" sz="1400" i="1" kern="1200" dirty="0">
              <a:solidFill>
                <a:srgbClr val="000000"/>
              </a:solidFill>
            </a:endParaRPr>
          </a:p>
          <a:p>
            <a:pPr eaLnBrk="1" hangingPunct="1"/>
            <a:endParaRPr lang="en-US" sz="800" kern="1200" dirty="0">
              <a:solidFill>
                <a:srgbClr val="000000"/>
              </a:solidFill>
            </a:endParaRPr>
          </a:p>
          <a:p>
            <a:pPr eaLnBrk="1" hangingPunct="1"/>
            <a:r>
              <a:rPr lang="en-US" sz="1400" kern="1200" dirty="0" smtClean="0">
                <a:solidFill>
                  <a:srgbClr val="000000"/>
                </a:solidFill>
              </a:rPr>
              <a:t>Here</a:t>
            </a:r>
            <a:r>
              <a:rPr lang="ja-JP" altLang="en-US" sz="1400" dirty="0" smtClean="0">
                <a:solidFill>
                  <a:srgbClr val="000000"/>
                </a:solidFill>
              </a:rPr>
              <a:t> </a:t>
            </a:r>
            <a:r>
              <a:rPr lang="en-US" altLang="ja-JP" sz="1400" dirty="0" smtClean="0">
                <a:solidFill>
                  <a:srgbClr val="000000"/>
                </a:solidFill>
              </a:rPr>
              <a:t>is</a:t>
            </a:r>
            <a:r>
              <a:rPr lang="en-US" altLang="ja-JP" sz="1400" kern="1200" dirty="0" smtClean="0">
                <a:solidFill>
                  <a:srgbClr val="000000"/>
                </a:solidFill>
              </a:rPr>
              <a:t> </a:t>
            </a:r>
            <a:r>
              <a:rPr lang="en-US" altLang="ja-JP" sz="1400" kern="1200" dirty="0">
                <a:solidFill>
                  <a:srgbClr val="000000"/>
                </a:solidFill>
              </a:rPr>
              <a:t>an exercise that will help you </a:t>
            </a:r>
            <a:r>
              <a:rPr lang="en-US" altLang="ja-JP" sz="1400" kern="1200" dirty="0" smtClean="0">
                <a:solidFill>
                  <a:srgbClr val="000000"/>
                </a:solidFill>
              </a:rPr>
              <a:t>create just </a:t>
            </a:r>
            <a:r>
              <a:rPr lang="en-US" altLang="ja-JP" sz="1400" kern="1200" dirty="0">
                <a:solidFill>
                  <a:srgbClr val="000000"/>
                </a:solidFill>
              </a:rPr>
              <a:t>such a powerful sentence:</a:t>
            </a:r>
            <a:endParaRPr lang="en-US" sz="1400" kern="1200" dirty="0">
              <a:solidFill>
                <a:srgbClr val="000000"/>
              </a:solidFill>
            </a:endParaRPr>
          </a:p>
        </p:txBody>
      </p:sp>
      <p:sp>
        <p:nvSpPr>
          <p:cNvPr id="8" name="Content Placeholder 4"/>
          <p:cNvSpPr>
            <a:spLocks noGrp="1"/>
          </p:cNvSpPr>
          <p:nvPr/>
        </p:nvSpPr>
        <p:spPr bwMode="auto">
          <a:xfrm>
            <a:off x="1539807" y="3806260"/>
            <a:ext cx="2413133" cy="1965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8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800">
                <a:solidFill>
                  <a:schemeClr val="tx1"/>
                </a:solidFill>
                <a:latin typeface="+mn-lt"/>
                <a:ea typeface="ＭＳ Ｐゴシック" charset="0"/>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marL="0" indent="0" eaLnBrk="1" hangingPunct="1">
              <a:buFontTx/>
              <a:buNone/>
              <a:defRPr/>
            </a:pPr>
            <a:r>
              <a:rPr lang="en-US" sz="1400" b="1" dirty="0">
                <a:cs typeface="+mn-cs"/>
              </a:rPr>
              <a:t>List 3 to 5 of your </a:t>
            </a:r>
            <a:r>
              <a:rPr lang="en-US" sz="1400" b="1" dirty="0" smtClean="0">
                <a:cs typeface="+mn-cs"/>
              </a:rPr>
              <a:t>best </a:t>
            </a:r>
            <a:r>
              <a:rPr lang="en-US" sz="1400" b="1" dirty="0">
                <a:cs typeface="+mn-cs"/>
              </a:rPr>
              <a:t>traits</a:t>
            </a:r>
            <a:r>
              <a:rPr lang="en-US" sz="1400" b="1" dirty="0" smtClean="0">
                <a:cs typeface="+mn-cs"/>
              </a:rPr>
              <a:t>:</a:t>
            </a:r>
          </a:p>
          <a:p>
            <a:pPr marL="0" indent="0" eaLnBrk="1" hangingPunct="1">
              <a:buFontTx/>
              <a:buNone/>
              <a:defRPr/>
            </a:pPr>
            <a:r>
              <a:rPr lang="en-US" sz="1400" b="1" dirty="0" smtClean="0">
                <a:cs typeface="+mn-cs"/>
              </a:rPr>
              <a:t>(adjectives that describe you)</a:t>
            </a:r>
            <a:endParaRPr lang="en-US" sz="1000" b="1" dirty="0" smtClean="0">
              <a:cs typeface="+mn-cs"/>
            </a:endParaRPr>
          </a:p>
          <a:p>
            <a:pPr eaLnBrk="1" hangingPunct="1">
              <a:buFont typeface="+mj-lt"/>
              <a:buAutoNum type="arabicPeriod"/>
              <a:defRPr/>
            </a:pPr>
            <a:r>
              <a:rPr lang="en-US" sz="1400" b="1" dirty="0"/>
              <a:t>___________________</a:t>
            </a:r>
          </a:p>
          <a:p>
            <a:pPr eaLnBrk="1" hangingPunct="1">
              <a:buFont typeface="+mj-lt"/>
              <a:buAutoNum type="arabicPeriod"/>
              <a:defRPr/>
            </a:pPr>
            <a:r>
              <a:rPr lang="en-US" sz="1400" b="1" dirty="0"/>
              <a:t>___________________</a:t>
            </a:r>
          </a:p>
          <a:p>
            <a:pPr eaLnBrk="1" hangingPunct="1">
              <a:buFont typeface="+mj-lt"/>
              <a:buAutoNum type="arabicPeriod"/>
              <a:defRPr/>
            </a:pPr>
            <a:r>
              <a:rPr lang="en-US" sz="1400" b="1" dirty="0"/>
              <a:t>___________________</a:t>
            </a:r>
          </a:p>
          <a:p>
            <a:pPr eaLnBrk="1" hangingPunct="1">
              <a:buFont typeface="+mj-lt"/>
              <a:buAutoNum type="arabicPeriod"/>
              <a:defRPr/>
            </a:pPr>
            <a:r>
              <a:rPr lang="en-US" sz="1400" b="1" dirty="0"/>
              <a:t>___________________</a:t>
            </a:r>
          </a:p>
          <a:p>
            <a:pPr eaLnBrk="1" hangingPunct="1">
              <a:buFont typeface="+mj-lt"/>
              <a:buAutoNum type="arabicPeriod"/>
              <a:defRPr/>
            </a:pPr>
            <a:r>
              <a:rPr lang="en-US" sz="1400" b="1" dirty="0"/>
              <a:t>___________________</a:t>
            </a:r>
          </a:p>
          <a:p>
            <a:pPr marL="0" indent="0" eaLnBrk="1" hangingPunct="1">
              <a:buFontTx/>
              <a:buNone/>
              <a:defRPr/>
            </a:pPr>
            <a:endParaRPr lang="en-US" sz="1400" b="1" dirty="0">
              <a:latin typeface="Arial" charset="0"/>
              <a:cs typeface="+mn-cs"/>
            </a:endParaRPr>
          </a:p>
        </p:txBody>
      </p:sp>
      <p:sp>
        <p:nvSpPr>
          <p:cNvPr id="9" name="Content Placeholder 4"/>
          <p:cNvSpPr>
            <a:spLocks noGrp="1"/>
          </p:cNvSpPr>
          <p:nvPr/>
        </p:nvSpPr>
        <p:spPr bwMode="auto">
          <a:xfrm>
            <a:off x="5102225" y="3806260"/>
            <a:ext cx="2413133" cy="2428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8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800">
                <a:solidFill>
                  <a:schemeClr val="tx1"/>
                </a:solidFill>
                <a:latin typeface="+mn-lt"/>
                <a:ea typeface="ＭＳ Ｐゴシック" charset="0"/>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marL="0" indent="0" eaLnBrk="1" hangingPunct="1">
              <a:buFontTx/>
              <a:buNone/>
              <a:defRPr/>
            </a:pPr>
            <a:r>
              <a:rPr lang="en-US" sz="1400" b="1" dirty="0">
                <a:cs typeface="+mn-cs"/>
              </a:rPr>
              <a:t>List 3 to 5 of your best learned skills:</a:t>
            </a:r>
          </a:p>
          <a:p>
            <a:pPr eaLnBrk="1" hangingPunct="1">
              <a:buFont typeface="+mj-lt"/>
              <a:buAutoNum type="arabicPeriod"/>
              <a:defRPr/>
            </a:pPr>
            <a:r>
              <a:rPr lang="en-US" sz="1400" b="1" dirty="0"/>
              <a:t>___________________</a:t>
            </a:r>
          </a:p>
          <a:p>
            <a:pPr eaLnBrk="1" hangingPunct="1">
              <a:buFont typeface="+mj-lt"/>
              <a:buAutoNum type="arabicPeriod"/>
              <a:defRPr/>
            </a:pPr>
            <a:r>
              <a:rPr lang="en-US" sz="1400" b="1" dirty="0"/>
              <a:t>___________________</a:t>
            </a:r>
          </a:p>
          <a:p>
            <a:pPr eaLnBrk="1" hangingPunct="1">
              <a:buFont typeface="+mj-lt"/>
              <a:buAutoNum type="arabicPeriod"/>
              <a:defRPr/>
            </a:pPr>
            <a:r>
              <a:rPr lang="en-US" sz="1400" b="1" dirty="0"/>
              <a:t>___________________</a:t>
            </a:r>
          </a:p>
          <a:p>
            <a:pPr eaLnBrk="1" hangingPunct="1">
              <a:buFont typeface="+mj-lt"/>
              <a:buAutoNum type="arabicPeriod"/>
              <a:defRPr/>
            </a:pPr>
            <a:r>
              <a:rPr lang="en-US" sz="1400" b="1" dirty="0"/>
              <a:t>___________________</a:t>
            </a:r>
          </a:p>
          <a:p>
            <a:pPr eaLnBrk="1" hangingPunct="1">
              <a:buFont typeface="+mj-lt"/>
              <a:buAutoNum type="arabicPeriod"/>
              <a:defRPr/>
            </a:pPr>
            <a:r>
              <a:rPr lang="en-US" sz="1400" b="1" dirty="0"/>
              <a:t>___________________</a:t>
            </a:r>
          </a:p>
          <a:p>
            <a:pPr marL="0" indent="0" eaLnBrk="1" hangingPunct="1">
              <a:buFontTx/>
              <a:buNone/>
              <a:defRPr/>
            </a:pPr>
            <a:endParaRPr lang="en-US" sz="1400" b="1" dirty="0">
              <a:latin typeface="Arial" charset="0"/>
              <a:cs typeface="+mn-cs"/>
            </a:endParaRPr>
          </a:p>
        </p:txBody>
      </p:sp>
      <p:sp>
        <p:nvSpPr>
          <p:cNvPr id="2" name="Slide Number Placeholder 1"/>
          <p:cNvSpPr>
            <a:spLocks noGrp="1"/>
          </p:cNvSpPr>
          <p:nvPr>
            <p:ph type="sldNum" sz="quarter" idx="12"/>
          </p:nvPr>
        </p:nvSpPr>
        <p:spPr/>
        <p:txBody>
          <a:bodyPr/>
          <a:lstStyle/>
          <a:p>
            <a:pPr>
              <a:defRPr/>
            </a:pPr>
            <a:fld id="{499AEFA2-FC09-504E-9815-9B66B64A1D8A}" type="slidenum">
              <a:rPr lang="en-US" smtClean="0"/>
              <a:pPr>
                <a:defRPr/>
              </a:pPr>
              <a:t>13</a:t>
            </a:fld>
            <a:endParaRPr lang="en-US"/>
          </a:p>
        </p:txBody>
      </p:sp>
    </p:spTree>
    <p:extLst>
      <p:ext uri="{BB962C8B-B14F-4D97-AF65-F5344CB8AC3E}">
        <p14:creationId xmlns:p14="http://schemas.microsoft.com/office/powerpoint/2010/main" val="309682994"/>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782719" y="739944"/>
            <a:ext cx="4818173" cy="1524000"/>
          </a:xfrm>
          <a:prstGeom prst="rect">
            <a:avLst/>
          </a:prstGeom>
        </p:spPr>
        <p:txBody>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n-US" sz="3600" i="1" dirty="0" smtClean="0"/>
              <a:t>Resume</a:t>
            </a:r>
          </a:p>
          <a:p>
            <a:pPr algn="l"/>
            <a:r>
              <a:rPr lang="en-US" sz="3600" i="1" dirty="0" smtClean="0"/>
              <a:t>Summary Statement </a:t>
            </a:r>
            <a:endParaRPr lang="en-US" sz="3600" i="1" dirty="0"/>
          </a:p>
        </p:txBody>
      </p:sp>
      <p:sp>
        <p:nvSpPr>
          <p:cNvPr id="10" name="TextBox 9"/>
          <p:cNvSpPr txBox="1">
            <a:spLocks noChangeArrowheads="1"/>
          </p:cNvSpPr>
          <p:nvPr/>
        </p:nvSpPr>
        <p:spPr bwMode="auto">
          <a:xfrm>
            <a:off x="782719" y="2432049"/>
            <a:ext cx="8232776"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sz="1400" kern="1200" dirty="0">
                <a:solidFill>
                  <a:srgbClr val="000000"/>
                </a:solidFill>
                <a:latin typeface="+mn-lt"/>
              </a:rPr>
              <a:t>Now, </a:t>
            </a:r>
            <a:r>
              <a:rPr lang="en-US" sz="1400" kern="1200" dirty="0" smtClean="0">
                <a:solidFill>
                  <a:srgbClr val="000000"/>
                </a:solidFill>
                <a:latin typeface="+mn-lt"/>
              </a:rPr>
              <a:t>let</a:t>
            </a:r>
            <a:r>
              <a:rPr lang="en-US" sz="1400" dirty="0" smtClean="0">
                <a:solidFill>
                  <a:srgbClr val="000000"/>
                </a:solidFill>
                <a:latin typeface="+mn-lt"/>
              </a:rPr>
              <a:t>’</a:t>
            </a:r>
            <a:r>
              <a:rPr lang="en-US" altLang="ja-JP" sz="1400" kern="1200" dirty="0" smtClean="0">
                <a:solidFill>
                  <a:srgbClr val="000000"/>
                </a:solidFill>
                <a:latin typeface="+mn-lt"/>
              </a:rPr>
              <a:t>s </a:t>
            </a:r>
            <a:r>
              <a:rPr lang="en-US" altLang="ja-JP" sz="1400" kern="1200" dirty="0">
                <a:solidFill>
                  <a:srgbClr val="000000"/>
                </a:solidFill>
                <a:latin typeface="+mn-lt"/>
              </a:rPr>
              <a:t>fashion these thoughts into a powerful sentence that will get the rest of your resume read:</a:t>
            </a:r>
          </a:p>
          <a:p>
            <a:pPr eaLnBrk="1" hangingPunct="1"/>
            <a:endParaRPr lang="en-US" sz="1400" kern="1200" dirty="0">
              <a:solidFill>
                <a:srgbClr val="000000"/>
              </a:solidFill>
              <a:latin typeface="+mn-lt"/>
            </a:endParaRPr>
          </a:p>
          <a:p>
            <a:pPr eaLnBrk="1" hangingPunct="1"/>
            <a:r>
              <a:rPr lang="en-US" sz="1400" kern="1200" dirty="0" smtClean="0">
                <a:solidFill>
                  <a:srgbClr val="000000"/>
                </a:solidFill>
                <a:latin typeface="+mn-lt"/>
              </a:rPr>
              <a:t>_______________</a:t>
            </a:r>
            <a:r>
              <a:rPr lang="en-US" sz="1400" kern="1200" dirty="0">
                <a:solidFill>
                  <a:srgbClr val="000000"/>
                </a:solidFill>
                <a:latin typeface="+mn-lt"/>
              </a:rPr>
              <a:t>, ____________________ _______________________, </a:t>
            </a:r>
            <a:endParaRPr lang="en-US" sz="1400" kern="1200" dirty="0" smtClean="0">
              <a:solidFill>
                <a:srgbClr val="000000"/>
              </a:solidFill>
              <a:latin typeface="+mn-lt"/>
            </a:endParaRPr>
          </a:p>
          <a:p>
            <a:pPr eaLnBrk="1" hangingPunct="1"/>
            <a:r>
              <a:rPr lang="en-US" sz="1400" kern="1200" dirty="0" smtClean="0">
                <a:solidFill>
                  <a:srgbClr val="000000"/>
                </a:solidFill>
                <a:latin typeface="+mn-lt"/>
              </a:rPr>
              <a:t>(</a:t>
            </a:r>
            <a:r>
              <a:rPr lang="en-US" sz="1400" kern="1200" dirty="0">
                <a:solidFill>
                  <a:srgbClr val="000000"/>
                </a:solidFill>
                <a:latin typeface="+mn-lt"/>
              </a:rPr>
              <a:t>adjective)                </a:t>
            </a:r>
            <a:r>
              <a:rPr lang="en-US" sz="1400" kern="1200" dirty="0" smtClean="0">
                <a:solidFill>
                  <a:srgbClr val="000000"/>
                </a:solidFill>
                <a:latin typeface="+mn-lt"/>
              </a:rPr>
              <a:t>  (</a:t>
            </a:r>
            <a:r>
              <a:rPr lang="en-US" sz="1400" kern="1200" dirty="0">
                <a:solidFill>
                  <a:srgbClr val="000000"/>
                </a:solidFill>
                <a:latin typeface="+mn-lt"/>
              </a:rPr>
              <a:t>adjective)                             </a:t>
            </a:r>
            <a:r>
              <a:rPr lang="en-US" sz="1400" kern="1200" dirty="0" smtClean="0">
                <a:solidFill>
                  <a:srgbClr val="000000"/>
                </a:solidFill>
                <a:latin typeface="+mn-lt"/>
              </a:rPr>
              <a:t>(</a:t>
            </a:r>
            <a:r>
              <a:rPr lang="en-US" sz="1400" kern="1200" dirty="0">
                <a:solidFill>
                  <a:srgbClr val="000000"/>
                </a:solidFill>
                <a:latin typeface="+mn-lt"/>
              </a:rPr>
              <a:t>noun phrase)</a:t>
            </a:r>
          </a:p>
          <a:p>
            <a:pPr eaLnBrk="1" hangingPunct="1"/>
            <a:endParaRPr lang="en-US" sz="1400" kern="1200" dirty="0">
              <a:solidFill>
                <a:srgbClr val="000000"/>
              </a:solidFill>
              <a:latin typeface="+mn-lt"/>
            </a:endParaRPr>
          </a:p>
          <a:p>
            <a:pPr eaLnBrk="1" hangingPunct="1"/>
            <a:r>
              <a:rPr lang="en-US" sz="1400" dirty="0" smtClean="0">
                <a:solidFill>
                  <a:srgbClr val="000000"/>
                </a:solidFill>
                <a:latin typeface="+mn-lt"/>
              </a:rPr>
              <a:t>with XYZ [number] of years experience in [type of industry of work]</a:t>
            </a:r>
            <a:r>
              <a:rPr lang="en-US" sz="1400" kern="1200" dirty="0" smtClean="0">
                <a:solidFill>
                  <a:srgbClr val="000000"/>
                </a:solidFill>
                <a:latin typeface="+mn-lt"/>
              </a:rPr>
              <a:t>__________________________________.</a:t>
            </a:r>
            <a:endParaRPr lang="en-US" sz="1400" kern="1200" dirty="0">
              <a:solidFill>
                <a:srgbClr val="000000"/>
              </a:solidFill>
              <a:latin typeface="+mn-lt"/>
            </a:endParaRPr>
          </a:p>
          <a:p>
            <a:pPr eaLnBrk="1" hangingPunct="1"/>
            <a:r>
              <a:rPr lang="en-US" sz="1400" kern="1200" dirty="0">
                <a:solidFill>
                  <a:srgbClr val="000000"/>
                </a:solidFill>
                <a:latin typeface="+mn-lt"/>
              </a:rPr>
              <a:t>                                                </a:t>
            </a:r>
          </a:p>
          <a:p>
            <a:pPr eaLnBrk="1" hangingPunct="1"/>
            <a:endParaRPr lang="en-US" sz="1400" b="1" kern="1200" dirty="0">
              <a:solidFill>
                <a:srgbClr val="000000"/>
              </a:solidFill>
              <a:latin typeface="Calibri" charset="0"/>
            </a:endParaRPr>
          </a:p>
        </p:txBody>
      </p:sp>
      <p:sp>
        <p:nvSpPr>
          <p:cNvPr id="2" name="Slide Number Placeholder 1"/>
          <p:cNvSpPr>
            <a:spLocks noGrp="1"/>
          </p:cNvSpPr>
          <p:nvPr>
            <p:ph type="sldNum" sz="quarter" idx="12"/>
          </p:nvPr>
        </p:nvSpPr>
        <p:spPr/>
        <p:txBody>
          <a:bodyPr/>
          <a:lstStyle/>
          <a:p>
            <a:pPr>
              <a:defRPr/>
            </a:pPr>
            <a:fld id="{499AEFA2-FC09-504E-9815-9B66B64A1D8A}" type="slidenum">
              <a:rPr lang="en-US" smtClean="0"/>
              <a:pPr>
                <a:defRPr/>
              </a:pPr>
              <a:t>14</a:t>
            </a:fld>
            <a:endParaRPr lang="en-US"/>
          </a:p>
        </p:txBody>
      </p:sp>
    </p:spTree>
    <p:extLst>
      <p:ext uri="{BB962C8B-B14F-4D97-AF65-F5344CB8AC3E}">
        <p14:creationId xmlns:p14="http://schemas.microsoft.com/office/powerpoint/2010/main" val="28096936"/>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768628" y="543680"/>
            <a:ext cx="4981507" cy="1524000"/>
          </a:xfrm>
          <a:prstGeom prst="rect">
            <a:avLst/>
          </a:prstGeom>
        </p:spPr>
        <p:txBody>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n-US" sz="3600" i="1" dirty="0" smtClean="0"/>
              <a:t>Sample Resume </a:t>
            </a:r>
          </a:p>
          <a:p>
            <a:pPr algn="l"/>
            <a:r>
              <a:rPr lang="en-US" sz="3600" i="1" dirty="0" smtClean="0"/>
              <a:t>Summary Statements</a:t>
            </a:r>
            <a:endParaRPr lang="en-US" sz="3600" i="1" dirty="0"/>
          </a:p>
        </p:txBody>
      </p:sp>
      <p:sp>
        <p:nvSpPr>
          <p:cNvPr id="6" name="Content Placeholder 2"/>
          <p:cNvSpPr>
            <a:spLocks noGrp="1"/>
          </p:cNvSpPr>
          <p:nvPr/>
        </p:nvSpPr>
        <p:spPr bwMode="auto">
          <a:xfrm>
            <a:off x="850900" y="1910556"/>
            <a:ext cx="7950200" cy="503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spcAft>
                <a:spcPts val="600"/>
              </a:spcAft>
              <a:buFontTx/>
              <a:buNone/>
              <a:defRPr/>
            </a:pPr>
            <a:r>
              <a:rPr lang="en-US" sz="1800" dirty="0" smtClean="0">
                <a:cs typeface="+mn-cs"/>
              </a:rPr>
              <a:t>Remember these key points: Factual, Short, Distinctive</a:t>
            </a:r>
            <a:endParaRPr lang="en-US" sz="1800" dirty="0">
              <a:cs typeface="+mn-cs"/>
            </a:endParaRPr>
          </a:p>
          <a:p>
            <a:pPr marL="0" indent="0">
              <a:spcAft>
                <a:spcPts val="600"/>
              </a:spcAft>
              <a:defRPr/>
            </a:pPr>
            <a:r>
              <a:rPr lang="en-US" sz="1600" dirty="0" smtClean="0">
                <a:cs typeface="+mn-cs"/>
              </a:rPr>
              <a:t>Disciplined</a:t>
            </a:r>
            <a:r>
              <a:rPr lang="en-US" sz="1600" dirty="0">
                <a:cs typeface="+mn-cs"/>
              </a:rPr>
              <a:t>, organized administrative professional </a:t>
            </a:r>
            <a:r>
              <a:rPr lang="en-US" sz="1600" dirty="0" smtClean="0">
                <a:cs typeface="+mn-cs"/>
              </a:rPr>
              <a:t>with more than six years experience in </a:t>
            </a:r>
            <a:endParaRPr lang="en-US" sz="1600" dirty="0">
              <a:cs typeface="+mn-cs"/>
            </a:endParaRPr>
          </a:p>
          <a:p>
            <a:pPr marL="0" indent="0">
              <a:spcAft>
                <a:spcPts val="600"/>
              </a:spcAft>
              <a:defRPr/>
            </a:pPr>
            <a:r>
              <a:rPr lang="en-US" sz="1600" dirty="0">
                <a:cs typeface="+mn-cs"/>
              </a:rPr>
              <a:t>Enthusiastic, personable retail sales professional seeking the opportunity to increase store sales on a per-client basis.</a:t>
            </a:r>
          </a:p>
          <a:p>
            <a:pPr marL="0" indent="0">
              <a:spcAft>
                <a:spcPts val="600"/>
              </a:spcAft>
              <a:defRPr/>
            </a:pPr>
            <a:r>
              <a:rPr lang="en-US" sz="1600" dirty="0">
                <a:cs typeface="+mn-cs"/>
              </a:rPr>
              <a:t>Tough, diligent financial and accounting professional seeking the opportunity to find the dollars currently lost </a:t>
            </a:r>
            <a:r>
              <a:rPr lang="en-US" sz="1600" dirty="0" smtClean="0">
                <a:cs typeface="+mn-cs"/>
              </a:rPr>
              <a:t> by improving efficiency and effectiveness of operations and administration.</a:t>
            </a:r>
          </a:p>
          <a:p>
            <a:pPr marL="0" indent="0">
              <a:spcAft>
                <a:spcPts val="600"/>
              </a:spcAft>
              <a:defRPr/>
            </a:pPr>
            <a:r>
              <a:rPr lang="en-US" sz="1600" dirty="0" smtClean="0">
                <a:cs typeface="+mn-cs"/>
              </a:rPr>
              <a:t>Detail-oriented medical billing and coding specialist with fifteen years experience in private and large medical practices. </a:t>
            </a:r>
            <a:endParaRPr lang="en-US" sz="1600" dirty="0">
              <a:cs typeface="+mn-cs"/>
            </a:endParaRPr>
          </a:p>
        </p:txBody>
      </p:sp>
      <p:sp>
        <p:nvSpPr>
          <p:cNvPr id="3" name="Slide Number Placeholder 2"/>
          <p:cNvSpPr>
            <a:spLocks noGrp="1"/>
          </p:cNvSpPr>
          <p:nvPr>
            <p:ph type="sldNum" sz="quarter" idx="12"/>
          </p:nvPr>
        </p:nvSpPr>
        <p:spPr/>
        <p:txBody>
          <a:bodyPr/>
          <a:lstStyle/>
          <a:p>
            <a:pPr>
              <a:defRPr/>
            </a:pPr>
            <a:fld id="{499AEFA2-FC09-504E-9815-9B66B64A1D8A}" type="slidenum">
              <a:rPr lang="en-US" smtClean="0"/>
              <a:pPr>
                <a:defRPr/>
              </a:pPr>
              <a:t>15</a:t>
            </a:fld>
            <a:endParaRPr lang="en-US"/>
          </a:p>
        </p:txBody>
      </p:sp>
      <p:sp>
        <p:nvSpPr>
          <p:cNvPr id="4" name="Rectangle 3"/>
          <p:cNvSpPr/>
          <p:nvPr/>
        </p:nvSpPr>
        <p:spPr>
          <a:xfrm>
            <a:off x="2210149" y="5482709"/>
            <a:ext cx="4418902" cy="369332"/>
          </a:xfrm>
          <a:prstGeom prst="rect">
            <a:avLst/>
          </a:prstGeom>
        </p:spPr>
        <p:txBody>
          <a:bodyPr wrap="none">
            <a:spAutoFit/>
          </a:bodyPr>
          <a:lstStyle/>
          <a:p>
            <a:pPr marL="0" indent="0">
              <a:spcAft>
                <a:spcPts val="600"/>
              </a:spcAft>
              <a:buFontTx/>
              <a:buNone/>
              <a:defRPr/>
            </a:pPr>
            <a:r>
              <a:rPr lang="en-US" i="1" dirty="0"/>
              <a:t>[Note the simplicity and lack of </a:t>
            </a:r>
            <a:r>
              <a:rPr lang="ja-JP" altLang="en-US" i="1" dirty="0"/>
              <a:t>“</a:t>
            </a:r>
            <a:r>
              <a:rPr lang="en-US" i="1" dirty="0"/>
              <a:t>buzzwords</a:t>
            </a:r>
            <a:r>
              <a:rPr lang="ja-JP" altLang="en-US" i="1" dirty="0"/>
              <a:t>”</a:t>
            </a:r>
            <a:r>
              <a:rPr lang="en-US" i="1" dirty="0"/>
              <a:t>]</a:t>
            </a:r>
          </a:p>
        </p:txBody>
      </p:sp>
    </p:spTree>
    <p:extLst>
      <p:ext uri="{BB962C8B-B14F-4D97-AF65-F5344CB8AC3E}">
        <p14:creationId xmlns:p14="http://schemas.microsoft.com/office/powerpoint/2010/main" val="1577074267"/>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36780" y="619820"/>
            <a:ext cx="5935420" cy="650180"/>
          </a:xfrm>
          <a:prstGeom prst="rect">
            <a:avLst/>
          </a:prstGeom>
        </p:spPr>
        <p:txBody>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n-US" sz="3600" i="1" dirty="0" smtClean="0"/>
              <a:t>Skills and Talents</a:t>
            </a:r>
            <a:endParaRPr lang="en-US" sz="3600" i="1" dirty="0"/>
          </a:p>
        </p:txBody>
      </p:sp>
      <p:sp>
        <p:nvSpPr>
          <p:cNvPr id="5" name="Content Placeholder 2"/>
          <p:cNvSpPr>
            <a:spLocks noGrp="1"/>
          </p:cNvSpPr>
          <p:nvPr/>
        </p:nvSpPr>
        <p:spPr bwMode="auto">
          <a:xfrm>
            <a:off x="533400" y="1491456"/>
            <a:ext cx="4216400" cy="5277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defRPr/>
            </a:pPr>
            <a:r>
              <a:rPr lang="en-US" sz="1400" b="1" dirty="0" smtClean="0">
                <a:cs typeface="+mn-cs"/>
              </a:rPr>
              <a:t>SAMPLES for your Check List:</a:t>
            </a:r>
          </a:p>
          <a:p>
            <a:pPr marL="0" indent="0">
              <a:buNone/>
              <a:defRPr/>
            </a:pPr>
            <a:endParaRPr lang="en-US" sz="1200" dirty="0">
              <a:cs typeface="+mn-cs"/>
            </a:endParaRPr>
          </a:p>
          <a:p>
            <a:pPr marL="0" indent="0">
              <a:buNone/>
              <a:defRPr/>
            </a:pPr>
            <a:r>
              <a:rPr lang="en-US" sz="1200" b="1" u="sng" dirty="0" smtClean="0"/>
              <a:t>Technical skills</a:t>
            </a:r>
          </a:p>
          <a:p>
            <a:pPr>
              <a:defRPr/>
            </a:pPr>
            <a:r>
              <a:rPr lang="en-US" sz="1200" dirty="0" smtClean="0"/>
              <a:t>Software proficiency</a:t>
            </a:r>
          </a:p>
          <a:p>
            <a:pPr>
              <a:defRPr/>
            </a:pPr>
            <a:r>
              <a:rPr lang="en-US" sz="1200" dirty="0" smtClean="0"/>
              <a:t>Machinery operation</a:t>
            </a:r>
          </a:p>
          <a:p>
            <a:pPr>
              <a:defRPr/>
            </a:pPr>
            <a:r>
              <a:rPr lang="en-US" sz="1200" dirty="0" smtClean="0"/>
              <a:t>Business skills (including International business experience)</a:t>
            </a:r>
          </a:p>
          <a:p>
            <a:pPr>
              <a:defRPr/>
            </a:pPr>
            <a:r>
              <a:rPr lang="en-US" sz="1200" dirty="0" smtClean="0"/>
              <a:t>Selling skills</a:t>
            </a:r>
          </a:p>
          <a:p>
            <a:pPr>
              <a:defRPr/>
            </a:pPr>
            <a:r>
              <a:rPr lang="en-US" sz="1200" dirty="0" smtClean="0"/>
              <a:t>Profit </a:t>
            </a:r>
            <a:r>
              <a:rPr lang="en-US" sz="1200" dirty="0"/>
              <a:t>/ loss </a:t>
            </a:r>
            <a:r>
              <a:rPr lang="en-US" sz="1200" dirty="0" smtClean="0"/>
              <a:t>responsibility</a:t>
            </a:r>
          </a:p>
          <a:p>
            <a:pPr marL="0" indent="0">
              <a:buNone/>
              <a:defRPr/>
            </a:pPr>
            <a:endParaRPr lang="en-US" sz="1200" dirty="0"/>
          </a:p>
          <a:p>
            <a:pPr marL="0" indent="0">
              <a:buNone/>
              <a:defRPr/>
            </a:pPr>
            <a:r>
              <a:rPr lang="en-US" sz="1200" b="1" u="sng" dirty="0" smtClean="0"/>
              <a:t>Language skills</a:t>
            </a:r>
          </a:p>
          <a:p>
            <a:pPr marL="0" indent="0">
              <a:buNone/>
              <a:defRPr/>
            </a:pPr>
            <a:r>
              <a:rPr lang="en-US" sz="1200" dirty="0" smtClean="0"/>
              <a:t>Indicate languages </a:t>
            </a:r>
            <a:r>
              <a:rPr lang="en-US" sz="1200" dirty="0"/>
              <a:t>and level of proficiency </a:t>
            </a:r>
            <a:r>
              <a:rPr lang="en-US" sz="1200" dirty="0" smtClean="0"/>
              <a:t>(fluent, proficient, functional) </a:t>
            </a:r>
            <a:r>
              <a:rPr lang="en-US" sz="1200" dirty="0"/>
              <a:t>and whether you can speak, understand, </a:t>
            </a:r>
            <a:r>
              <a:rPr lang="en-US" sz="1200" dirty="0" smtClean="0"/>
              <a:t>read and write</a:t>
            </a:r>
            <a:r>
              <a:rPr lang="en-US" sz="1200" dirty="0"/>
              <a:t> </a:t>
            </a:r>
            <a:r>
              <a:rPr lang="en-US" sz="1200" dirty="0" smtClean="0"/>
              <a:t>in those languages</a:t>
            </a:r>
          </a:p>
          <a:p>
            <a:pPr marL="0" indent="0">
              <a:buNone/>
              <a:defRPr/>
            </a:pPr>
            <a:endParaRPr lang="en-US" sz="1200" dirty="0" smtClean="0"/>
          </a:p>
          <a:p>
            <a:pPr marL="0" indent="0">
              <a:buNone/>
              <a:defRPr/>
            </a:pPr>
            <a:r>
              <a:rPr lang="en-US" sz="1200" b="1" u="sng" dirty="0" smtClean="0"/>
              <a:t>Managerial skills</a:t>
            </a:r>
          </a:p>
          <a:p>
            <a:pPr>
              <a:defRPr/>
            </a:pPr>
            <a:r>
              <a:rPr lang="en-US" sz="1200" dirty="0" smtClean="0"/>
              <a:t>Employee recruitment</a:t>
            </a:r>
          </a:p>
          <a:p>
            <a:pPr>
              <a:defRPr/>
            </a:pPr>
            <a:r>
              <a:rPr lang="en-US" sz="1200" dirty="0" smtClean="0"/>
              <a:t>Leadership development</a:t>
            </a:r>
          </a:p>
          <a:p>
            <a:pPr>
              <a:defRPr/>
            </a:pPr>
            <a:r>
              <a:rPr lang="en-US" sz="1200" dirty="0" smtClean="0"/>
              <a:t>Budgeting</a:t>
            </a:r>
          </a:p>
          <a:p>
            <a:pPr>
              <a:defRPr/>
            </a:pPr>
            <a:r>
              <a:rPr lang="en-US" sz="1200" dirty="0" smtClean="0"/>
              <a:t>Business planning</a:t>
            </a:r>
          </a:p>
          <a:p>
            <a:pPr>
              <a:defRPr/>
            </a:pPr>
            <a:r>
              <a:rPr lang="en-US" sz="1200" dirty="0" smtClean="0"/>
              <a:t>Work-flow planning</a:t>
            </a:r>
          </a:p>
        </p:txBody>
      </p:sp>
      <p:sp>
        <p:nvSpPr>
          <p:cNvPr id="6" name="Content Placeholder 2"/>
          <p:cNvSpPr>
            <a:spLocks noGrp="1"/>
          </p:cNvSpPr>
          <p:nvPr/>
        </p:nvSpPr>
        <p:spPr bwMode="auto">
          <a:xfrm>
            <a:off x="4889500" y="1929606"/>
            <a:ext cx="4254500" cy="4556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defRPr/>
            </a:pPr>
            <a:r>
              <a:rPr lang="en-US" sz="1200" b="1" u="sng" dirty="0"/>
              <a:t>Supervisory skills</a:t>
            </a:r>
          </a:p>
          <a:p>
            <a:pPr>
              <a:defRPr/>
            </a:pPr>
            <a:r>
              <a:rPr lang="en-US" sz="1200" dirty="0" smtClean="0"/>
              <a:t>Recruitment, hiring</a:t>
            </a:r>
          </a:p>
          <a:p>
            <a:pPr>
              <a:defRPr/>
            </a:pPr>
            <a:r>
              <a:rPr lang="en-US" sz="1200" dirty="0" smtClean="0"/>
              <a:t>Training &amp; coaching</a:t>
            </a:r>
            <a:endParaRPr lang="en-US" sz="1200" dirty="0"/>
          </a:p>
          <a:p>
            <a:pPr>
              <a:defRPr/>
            </a:pPr>
            <a:r>
              <a:rPr lang="en-US" sz="1200" dirty="0" smtClean="0"/>
              <a:t>Teambuilding</a:t>
            </a:r>
          </a:p>
          <a:p>
            <a:pPr>
              <a:defRPr/>
            </a:pPr>
            <a:r>
              <a:rPr lang="en-US" sz="1200" dirty="0" smtClean="0"/>
              <a:t>Performance management</a:t>
            </a:r>
          </a:p>
          <a:p>
            <a:pPr marL="0" indent="0">
              <a:buNone/>
              <a:defRPr/>
            </a:pPr>
            <a:endParaRPr lang="en-US" sz="1200" dirty="0"/>
          </a:p>
          <a:p>
            <a:pPr marL="0" indent="0">
              <a:buNone/>
              <a:defRPr/>
            </a:pPr>
            <a:r>
              <a:rPr lang="en-US" sz="1200" b="1" u="sng" dirty="0" smtClean="0"/>
              <a:t>Certifications &amp; Licenses</a:t>
            </a:r>
          </a:p>
          <a:p>
            <a:pPr>
              <a:defRPr/>
            </a:pPr>
            <a:r>
              <a:rPr lang="en-US" sz="1200" dirty="0" smtClean="0"/>
              <a:t>CNA and other medical</a:t>
            </a:r>
          </a:p>
          <a:p>
            <a:pPr>
              <a:defRPr/>
            </a:pPr>
            <a:r>
              <a:rPr lang="en-US" sz="1200" dirty="0" smtClean="0"/>
              <a:t>ISO-9001</a:t>
            </a:r>
          </a:p>
          <a:p>
            <a:pPr>
              <a:defRPr/>
            </a:pPr>
            <a:r>
              <a:rPr lang="en-US" sz="1200" dirty="0" smtClean="0"/>
              <a:t>IT</a:t>
            </a:r>
          </a:p>
          <a:p>
            <a:pPr>
              <a:defRPr/>
            </a:pPr>
            <a:r>
              <a:rPr lang="en-US" sz="1200" dirty="0" smtClean="0"/>
              <a:t>Oil &amp; Gas</a:t>
            </a:r>
          </a:p>
          <a:p>
            <a:pPr>
              <a:defRPr/>
            </a:pPr>
            <a:r>
              <a:rPr lang="en-US" sz="1200" dirty="0" smtClean="0"/>
              <a:t>Commercial driver’s license</a:t>
            </a:r>
            <a:endParaRPr lang="en-US" sz="1200" dirty="0"/>
          </a:p>
          <a:p>
            <a:pPr lvl="1">
              <a:defRPr/>
            </a:pPr>
            <a:endParaRPr lang="en-US" sz="1200" dirty="0" smtClean="0"/>
          </a:p>
          <a:p>
            <a:pPr marL="0" indent="0">
              <a:buNone/>
              <a:defRPr/>
            </a:pPr>
            <a:endParaRPr lang="en-US" sz="1200" dirty="0" smtClean="0">
              <a:cs typeface="+mn-cs"/>
            </a:endParaRPr>
          </a:p>
          <a:p>
            <a:pPr marL="0" indent="0">
              <a:buNone/>
              <a:defRPr/>
            </a:pPr>
            <a:endParaRPr lang="en-US" sz="1200" dirty="0" smtClean="0">
              <a:cs typeface="+mn-cs"/>
            </a:endParaRPr>
          </a:p>
          <a:p>
            <a:pPr marL="0" indent="0">
              <a:buNone/>
              <a:defRPr/>
            </a:pPr>
            <a:endParaRPr lang="en-US" sz="1200" dirty="0">
              <a:cs typeface="+mn-cs"/>
            </a:endParaRPr>
          </a:p>
          <a:p>
            <a:pPr marL="0" indent="0">
              <a:buNone/>
              <a:defRPr/>
            </a:pPr>
            <a:endParaRPr lang="en-US" sz="1200" dirty="0" smtClean="0">
              <a:cs typeface="+mn-cs"/>
            </a:endParaRPr>
          </a:p>
          <a:p>
            <a:pPr marL="0" indent="0">
              <a:buNone/>
              <a:defRPr/>
            </a:pPr>
            <a:endParaRPr lang="en-US" sz="1200" dirty="0">
              <a:cs typeface="+mn-cs"/>
            </a:endParaRPr>
          </a:p>
          <a:p>
            <a:pPr marL="0" indent="0">
              <a:buNone/>
              <a:defRPr/>
            </a:pPr>
            <a:r>
              <a:rPr lang="en-US" sz="1200" i="1" dirty="0" smtClean="0">
                <a:cs typeface="+mn-cs"/>
              </a:rPr>
              <a:t>Tailor </a:t>
            </a:r>
            <a:r>
              <a:rPr lang="en-US" sz="1200" i="1" dirty="0">
                <a:cs typeface="+mn-cs"/>
              </a:rPr>
              <a:t>the list to your </a:t>
            </a:r>
            <a:r>
              <a:rPr lang="en-US" sz="1200" i="1" dirty="0" smtClean="0">
                <a:cs typeface="+mn-cs"/>
              </a:rPr>
              <a:t>audience/the job you seek.  </a:t>
            </a:r>
            <a:r>
              <a:rPr lang="en-US" sz="1200" i="1" dirty="0">
                <a:cs typeface="+mn-cs"/>
              </a:rPr>
              <a:t>Remember to give them what you think they are looking for, and nothing else.</a:t>
            </a:r>
          </a:p>
        </p:txBody>
      </p:sp>
      <p:sp>
        <p:nvSpPr>
          <p:cNvPr id="3" name="Slide Number Placeholder 2"/>
          <p:cNvSpPr>
            <a:spLocks noGrp="1"/>
          </p:cNvSpPr>
          <p:nvPr>
            <p:ph type="sldNum" sz="quarter" idx="12"/>
          </p:nvPr>
        </p:nvSpPr>
        <p:spPr/>
        <p:txBody>
          <a:bodyPr/>
          <a:lstStyle/>
          <a:p>
            <a:pPr>
              <a:defRPr/>
            </a:pPr>
            <a:fld id="{499AEFA2-FC09-504E-9815-9B66B64A1D8A}" type="slidenum">
              <a:rPr lang="en-US" smtClean="0"/>
              <a:pPr>
                <a:defRPr/>
              </a:pPr>
              <a:t>16</a:t>
            </a:fld>
            <a:endParaRPr lang="en-US"/>
          </a:p>
        </p:txBody>
      </p:sp>
    </p:spTree>
    <p:extLst>
      <p:ext uri="{BB962C8B-B14F-4D97-AF65-F5344CB8AC3E}">
        <p14:creationId xmlns:p14="http://schemas.microsoft.com/office/powerpoint/2010/main" val="1847835831"/>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38431" y="680145"/>
            <a:ext cx="5046414" cy="788640"/>
          </a:xfrm>
          <a:prstGeom prst="rect">
            <a:avLst/>
          </a:prstGeom>
        </p:spPr>
        <p:txBody>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n-US" sz="3600" i="1" dirty="0" smtClean="0"/>
              <a:t>Employment History</a:t>
            </a:r>
            <a:endParaRPr lang="en-US" sz="3600" i="1" dirty="0"/>
          </a:p>
        </p:txBody>
      </p:sp>
      <p:sp>
        <p:nvSpPr>
          <p:cNvPr id="4" name="Rectangle 3"/>
          <p:cNvSpPr>
            <a:spLocks noGrp="1" noChangeArrowheads="1"/>
          </p:cNvSpPr>
          <p:nvPr/>
        </p:nvSpPr>
        <p:spPr bwMode="auto">
          <a:xfrm>
            <a:off x="847725" y="1558925"/>
            <a:ext cx="7143750" cy="502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lnSpc>
                <a:spcPct val="80000"/>
              </a:lnSpc>
              <a:spcBef>
                <a:spcPct val="40000"/>
              </a:spcBef>
              <a:buNone/>
              <a:defRPr/>
            </a:pPr>
            <a:r>
              <a:rPr lang="en-US" sz="1800" dirty="0">
                <a:cs typeface="+mn-cs"/>
              </a:rPr>
              <a:t>For older workers go back 10 – 15 years.  Younger workers list jobs even if they are not relevant to the position advertised.</a:t>
            </a:r>
          </a:p>
          <a:p>
            <a:pPr marL="0" indent="0" eaLnBrk="1" hangingPunct="1">
              <a:lnSpc>
                <a:spcPct val="80000"/>
              </a:lnSpc>
              <a:spcBef>
                <a:spcPct val="40000"/>
              </a:spcBef>
              <a:buNone/>
              <a:defRPr/>
            </a:pPr>
            <a:endParaRPr lang="en-US" sz="1200" dirty="0" smtClean="0">
              <a:cs typeface="+mn-cs"/>
            </a:endParaRPr>
          </a:p>
          <a:p>
            <a:pPr marL="0" indent="0" eaLnBrk="1" hangingPunct="1">
              <a:lnSpc>
                <a:spcPct val="80000"/>
              </a:lnSpc>
              <a:spcBef>
                <a:spcPct val="40000"/>
              </a:spcBef>
              <a:buNone/>
              <a:defRPr/>
            </a:pPr>
            <a:r>
              <a:rPr lang="en-US" sz="1800" u="sng" dirty="0" smtClean="0">
                <a:cs typeface="+mn-cs"/>
              </a:rPr>
              <a:t>Employment :</a:t>
            </a:r>
            <a:endParaRPr lang="en-US" sz="1800" u="sng" dirty="0">
              <a:cs typeface="+mn-cs"/>
            </a:endParaRPr>
          </a:p>
          <a:p>
            <a:pPr eaLnBrk="1" hangingPunct="1">
              <a:lnSpc>
                <a:spcPct val="80000"/>
              </a:lnSpc>
              <a:spcBef>
                <a:spcPct val="40000"/>
              </a:spcBef>
              <a:defRPr/>
            </a:pPr>
            <a:r>
              <a:rPr lang="en-US" sz="1600" dirty="0" smtClean="0"/>
              <a:t>Most recent </a:t>
            </a:r>
            <a:r>
              <a:rPr lang="en-US" sz="1600" dirty="0"/>
              <a:t>job </a:t>
            </a:r>
            <a:r>
              <a:rPr lang="en-US" sz="1600" dirty="0" smtClean="0"/>
              <a:t>first</a:t>
            </a:r>
          </a:p>
          <a:p>
            <a:pPr eaLnBrk="1" hangingPunct="1">
              <a:lnSpc>
                <a:spcPct val="80000"/>
              </a:lnSpc>
              <a:spcBef>
                <a:spcPct val="40000"/>
              </a:spcBef>
              <a:defRPr/>
            </a:pPr>
            <a:r>
              <a:rPr lang="en-US" sz="1600" dirty="0" smtClean="0"/>
              <a:t>Name of employer, City and State</a:t>
            </a:r>
          </a:p>
          <a:p>
            <a:pPr eaLnBrk="1" hangingPunct="1">
              <a:lnSpc>
                <a:spcPct val="80000"/>
              </a:lnSpc>
              <a:spcBef>
                <a:spcPct val="40000"/>
              </a:spcBef>
              <a:defRPr/>
            </a:pPr>
            <a:r>
              <a:rPr lang="en-US" sz="1600" dirty="0" smtClean="0"/>
              <a:t>Dates employed, from MM/YYYY to MM/YYYY</a:t>
            </a:r>
            <a:endParaRPr lang="en-US" sz="1600" dirty="0"/>
          </a:p>
          <a:p>
            <a:pPr eaLnBrk="1" hangingPunct="1">
              <a:lnSpc>
                <a:spcPct val="80000"/>
              </a:lnSpc>
              <a:spcBef>
                <a:spcPct val="40000"/>
              </a:spcBef>
              <a:defRPr/>
            </a:pPr>
            <a:r>
              <a:rPr lang="en-US" sz="1600" dirty="0" smtClean="0"/>
              <a:t>Briefly </a:t>
            </a:r>
            <a:r>
              <a:rPr lang="en-US" sz="1600" dirty="0"/>
              <a:t>describe </a:t>
            </a:r>
            <a:r>
              <a:rPr lang="en-US" sz="1600" dirty="0" smtClean="0"/>
              <a:t>on-the-job </a:t>
            </a:r>
            <a:r>
              <a:rPr lang="en-US" sz="1600" dirty="0"/>
              <a:t>accomplishments, achievements and </a:t>
            </a:r>
            <a:r>
              <a:rPr lang="en-US" sz="1600" dirty="0" smtClean="0"/>
              <a:t>results</a:t>
            </a:r>
          </a:p>
          <a:p>
            <a:pPr marL="0" indent="0" eaLnBrk="1" hangingPunct="1">
              <a:lnSpc>
                <a:spcPct val="80000"/>
              </a:lnSpc>
              <a:spcBef>
                <a:spcPct val="40000"/>
              </a:spcBef>
              <a:buNone/>
              <a:defRPr/>
            </a:pPr>
            <a:endParaRPr lang="en-US" sz="1800" dirty="0"/>
          </a:p>
          <a:p>
            <a:pPr marL="0" indent="0" eaLnBrk="1" hangingPunct="1">
              <a:lnSpc>
                <a:spcPct val="80000"/>
              </a:lnSpc>
              <a:spcBef>
                <a:spcPct val="40000"/>
              </a:spcBef>
              <a:buNone/>
              <a:defRPr/>
            </a:pPr>
            <a:r>
              <a:rPr lang="en-US" sz="1600" dirty="0">
                <a:cs typeface="+mn-cs"/>
              </a:rPr>
              <a:t>You WILL be asked why you </a:t>
            </a:r>
            <a:r>
              <a:rPr lang="en-US" sz="1600" dirty="0" smtClean="0">
                <a:cs typeface="+mn-cs"/>
              </a:rPr>
              <a:t>left your job (or want to leave your current job) </a:t>
            </a:r>
            <a:r>
              <a:rPr lang="en-US" sz="1600" dirty="0">
                <a:cs typeface="+mn-cs"/>
              </a:rPr>
              <a:t>– be prepared to answer.</a:t>
            </a:r>
          </a:p>
          <a:p>
            <a:pPr marL="457200" lvl="1" indent="0" eaLnBrk="1" hangingPunct="1">
              <a:lnSpc>
                <a:spcPct val="80000"/>
              </a:lnSpc>
              <a:spcBef>
                <a:spcPct val="40000"/>
              </a:spcBef>
              <a:buNone/>
              <a:defRPr/>
            </a:pPr>
            <a:r>
              <a:rPr lang="en-US" sz="1600" i="1" dirty="0">
                <a:cs typeface="+mn-cs"/>
              </a:rPr>
              <a:t>Note: it is OK to </a:t>
            </a:r>
            <a:r>
              <a:rPr lang="en-US" sz="1600" i="1" dirty="0" smtClean="0">
                <a:cs typeface="+mn-cs"/>
              </a:rPr>
              <a:t>have been </a:t>
            </a:r>
            <a:r>
              <a:rPr lang="en-US" sz="1600" i="1" dirty="0">
                <a:cs typeface="+mn-cs"/>
              </a:rPr>
              <a:t>laid off </a:t>
            </a:r>
            <a:r>
              <a:rPr lang="en-US" sz="1600" i="1" dirty="0" smtClean="0">
                <a:cs typeface="+mn-cs"/>
              </a:rPr>
              <a:t>during a sluggish economy</a:t>
            </a:r>
            <a:r>
              <a:rPr lang="en-US" sz="1600" i="1" dirty="0">
                <a:cs typeface="+mn-cs"/>
              </a:rPr>
              <a:t>. </a:t>
            </a:r>
          </a:p>
          <a:p>
            <a:pPr marL="0" indent="0" eaLnBrk="1" hangingPunct="1">
              <a:lnSpc>
                <a:spcPct val="80000"/>
              </a:lnSpc>
              <a:spcBef>
                <a:spcPct val="40000"/>
              </a:spcBef>
              <a:buNone/>
              <a:defRPr/>
            </a:pPr>
            <a:endParaRPr lang="en-US" sz="1600" dirty="0" smtClean="0">
              <a:cs typeface="+mn-cs"/>
            </a:endParaRPr>
          </a:p>
          <a:p>
            <a:pPr marL="0" indent="0" eaLnBrk="1" hangingPunct="1">
              <a:lnSpc>
                <a:spcPct val="80000"/>
              </a:lnSpc>
              <a:spcBef>
                <a:spcPct val="40000"/>
              </a:spcBef>
              <a:buNone/>
              <a:defRPr/>
            </a:pPr>
            <a:r>
              <a:rPr lang="en-US" sz="1600" dirty="0" smtClean="0">
                <a:cs typeface="+mn-cs"/>
              </a:rPr>
              <a:t>If </a:t>
            </a:r>
            <a:r>
              <a:rPr lang="en-US" sz="1600" dirty="0">
                <a:cs typeface="+mn-cs"/>
              </a:rPr>
              <a:t>you worked for several companies via </a:t>
            </a:r>
            <a:r>
              <a:rPr lang="en-US" sz="1600" dirty="0" smtClean="0">
                <a:cs typeface="+mn-cs"/>
              </a:rPr>
              <a:t>a Temp Agency </a:t>
            </a:r>
            <a:r>
              <a:rPr lang="en-US" sz="1600" dirty="0">
                <a:cs typeface="+mn-cs"/>
              </a:rPr>
              <a:t>– list the Agency and the total time with them. Sub-head the actual </a:t>
            </a:r>
            <a:r>
              <a:rPr lang="en-US" sz="1600" dirty="0" smtClean="0">
                <a:cs typeface="+mn-cs"/>
              </a:rPr>
              <a:t>companies</a:t>
            </a:r>
            <a:r>
              <a:rPr lang="en-US" sz="1600" dirty="0">
                <a:cs typeface="+mn-cs"/>
              </a:rPr>
              <a:t> </a:t>
            </a:r>
            <a:r>
              <a:rPr lang="en-US" sz="1600" dirty="0" smtClean="0">
                <a:cs typeface="+mn-cs"/>
              </a:rPr>
              <a:t>and what you did for them (payroll processing, mail clerk, legal assistant, etc.)</a:t>
            </a:r>
            <a:endParaRPr lang="en-US" sz="1600" dirty="0">
              <a:cs typeface="+mn-cs"/>
            </a:endParaRPr>
          </a:p>
          <a:p>
            <a:pPr eaLnBrk="1" hangingPunct="1">
              <a:lnSpc>
                <a:spcPct val="90000"/>
              </a:lnSpc>
              <a:defRPr/>
            </a:pPr>
            <a:endParaRPr lang="en-US" sz="2400" dirty="0">
              <a:latin typeface="Arial" charset="0"/>
              <a:cs typeface="+mn-cs"/>
            </a:endParaRPr>
          </a:p>
        </p:txBody>
      </p:sp>
      <p:sp>
        <p:nvSpPr>
          <p:cNvPr id="3" name="Slide Number Placeholder 2"/>
          <p:cNvSpPr>
            <a:spLocks noGrp="1"/>
          </p:cNvSpPr>
          <p:nvPr>
            <p:ph type="sldNum" sz="quarter" idx="12"/>
          </p:nvPr>
        </p:nvSpPr>
        <p:spPr/>
        <p:txBody>
          <a:bodyPr/>
          <a:lstStyle/>
          <a:p>
            <a:pPr>
              <a:defRPr/>
            </a:pPr>
            <a:fld id="{499AEFA2-FC09-504E-9815-9B66B64A1D8A}" type="slidenum">
              <a:rPr lang="en-US" smtClean="0"/>
              <a:pPr>
                <a:defRPr/>
              </a:pPr>
              <a:t>17</a:t>
            </a:fld>
            <a:endParaRPr lang="en-US"/>
          </a:p>
        </p:txBody>
      </p:sp>
    </p:spTree>
    <p:extLst>
      <p:ext uri="{BB962C8B-B14F-4D97-AF65-F5344CB8AC3E}">
        <p14:creationId xmlns:p14="http://schemas.microsoft.com/office/powerpoint/2010/main" val="134522015"/>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89281" y="694085"/>
            <a:ext cx="5046414" cy="763240"/>
          </a:xfrm>
          <a:prstGeom prst="rect">
            <a:avLst/>
          </a:prstGeom>
        </p:spPr>
        <p:txBody>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n-US" sz="3600" i="1" dirty="0" smtClean="0"/>
              <a:t>Education</a:t>
            </a:r>
            <a:endParaRPr lang="en-US" sz="3600" i="1" dirty="0"/>
          </a:p>
        </p:txBody>
      </p:sp>
      <p:sp>
        <p:nvSpPr>
          <p:cNvPr id="5" name="Rectangle 4"/>
          <p:cNvSpPr>
            <a:spLocks noGrp="1" noChangeArrowheads="1"/>
          </p:cNvSpPr>
          <p:nvPr/>
        </p:nvSpPr>
        <p:spPr bwMode="auto">
          <a:xfrm>
            <a:off x="927100" y="1580356"/>
            <a:ext cx="7759700" cy="4858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lnSpc>
                <a:spcPct val="80000"/>
              </a:lnSpc>
              <a:spcBef>
                <a:spcPct val="40000"/>
              </a:spcBef>
              <a:buNone/>
              <a:defRPr/>
            </a:pPr>
            <a:endParaRPr lang="en-US" sz="1800" dirty="0" smtClean="0">
              <a:cs typeface="+mn-cs"/>
            </a:endParaRPr>
          </a:p>
          <a:p>
            <a:pPr eaLnBrk="1" hangingPunct="1">
              <a:lnSpc>
                <a:spcPct val="80000"/>
              </a:lnSpc>
              <a:spcBef>
                <a:spcPct val="40000"/>
              </a:spcBef>
              <a:defRPr/>
            </a:pPr>
            <a:r>
              <a:rPr lang="en-US" sz="1800" dirty="0"/>
              <a:t>If you lack job experience but have lots of education - list education first.</a:t>
            </a:r>
          </a:p>
          <a:p>
            <a:pPr eaLnBrk="1" hangingPunct="1">
              <a:lnSpc>
                <a:spcPct val="80000"/>
              </a:lnSpc>
              <a:spcBef>
                <a:spcPct val="40000"/>
              </a:spcBef>
              <a:defRPr/>
            </a:pPr>
            <a:endParaRPr lang="en-US" sz="1800" dirty="0">
              <a:cs typeface="+mn-cs"/>
            </a:endParaRPr>
          </a:p>
          <a:p>
            <a:pPr eaLnBrk="1" hangingPunct="1">
              <a:lnSpc>
                <a:spcPct val="80000"/>
              </a:lnSpc>
              <a:spcBef>
                <a:spcPct val="40000"/>
              </a:spcBef>
              <a:defRPr/>
            </a:pPr>
            <a:r>
              <a:rPr lang="en-US" sz="1800" dirty="0" smtClean="0">
                <a:cs typeface="+mn-cs"/>
              </a:rPr>
              <a:t>If </a:t>
            </a:r>
            <a:r>
              <a:rPr lang="en-US" sz="1800" dirty="0">
                <a:cs typeface="+mn-cs"/>
              </a:rPr>
              <a:t>you have lots of job experience but lack education - list experience first</a:t>
            </a:r>
            <a:r>
              <a:rPr lang="en-US" sz="1800" dirty="0" smtClean="0">
                <a:cs typeface="+mn-cs"/>
              </a:rPr>
              <a:t>.</a:t>
            </a:r>
          </a:p>
          <a:p>
            <a:pPr marL="0" indent="0" eaLnBrk="1" hangingPunct="1">
              <a:lnSpc>
                <a:spcPct val="80000"/>
              </a:lnSpc>
              <a:spcBef>
                <a:spcPct val="40000"/>
              </a:spcBef>
              <a:buNone/>
              <a:defRPr/>
            </a:pPr>
            <a:endParaRPr lang="en-US" sz="1800" dirty="0">
              <a:cs typeface="+mn-cs"/>
            </a:endParaRPr>
          </a:p>
          <a:p>
            <a:pPr eaLnBrk="1" hangingPunct="1">
              <a:lnSpc>
                <a:spcPct val="80000"/>
              </a:lnSpc>
              <a:spcBef>
                <a:spcPct val="40000"/>
              </a:spcBef>
              <a:defRPr/>
            </a:pPr>
            <a:r>
              <a:rPr lang="en-US" sz="1800" dirty="0">
                <a:cs typeface="+mn-cs"/>
              </a:rPr>
              <a:t>Only list graduation date if </a:t>
            </a:r>
            <a:r>
              <a:rPr lang="en-US" sz="1800" dirty="0" smtClean="0">
                <a:cs typeface="+mn-cs"/>
              </a:rPr>
              <a:t>recent (within the last five years)</a:t>
            </a:r>
          </a:p>
          <a:p>
            <a:pPr marL="0" indent="0" eaLnBrk="1" hangingPunct="1">
              <a:lnSpc>
                <a:spcPct val="80000"/>
              </a:lnSpc>
              <a:spcBef>
                <a:spcPct val="40000"/>
              </a:spcBef>
              <a:buNone/>
              <a:defRPr/>
            </a:pPr>
            <a:endParaRPr lang="en-US" sz="1800" dirty="0">
              <a:cs typeface="+mn-cs"/>
            </a:endParaRPr>
          </a:p>
          <a:p>
            <a:pPr eaLnBrk="1" hangingPunct="1">
              <a:lnSpc>
                <a:spcPct val="80000"/>
              </a:lnSpc>
              <a:spcBef>
                <a:spcPct val="40000"/>
              </a:spcBef>
              <a:defRPr/>
            </a:pPr>
            <a:r>
              <a:rPr lang="en-US" sz="1800" dirty="0">
                <a:cs typeface="+mn-cs"/>
              </a:rPr>
              <a:t>If you have a college degree - no need to list your high </a:t>
            </a:r>
            <a:r>
              <a:rPr lang="en-US" sz="1800" dirty="0" smtClean="0">
                <a:cs typeface="+mn-cs"/>
              </a:rPr>
              <a:t>school</a:t>
            </a:r>
          </a:p>
          <a:p>
            <a:pPr marL="0" indent="0" eaLnBrk="1" hangingPunct="1">
              <a:lnSpc>
                <a:spcPct val="80000"/>
              </a:lnSpc>
              <a:spcBef>
                <a:spcPct val="40000"/>
              </a:spcBef>
              <a:buNone/>
              <a:defRPr/>
            </a:pPr>
            <a:endParaRPr lang="en-US" sz="1800" dirty="0">
              <a:cs typeface="+mn-cs"/>
            </a:endParaRPr>
          </a:p>
          <a:p>
            <a:pPr eaLnBrk="1" hangingPunct="1">
              <a:lnSpc>
                <a:spcPct val="80000"/>
              </a:lnSpc>
              <a:spcBef>
                <a:spcPct val="40000"/>
              </a:spcBef>
              <a:defRPr/>
            </a:pPr>
            <a:r>
              <a:rPr lang="en-US" sz="1800" dirty="0" smtClean="0">
                <a:cs typeface="+mn-cs"/>
              </a:rPr>
              <a:t>For all education be sure to include</a:t>
            </a:r>
            <a:r>
              <a:rPr lang="en-US" sz="1800" dirty="0">
                <a:cs typeface="+mn-cs"/>
              </a:rPr>
              <a:t>:</a:t>
            </a:r>
          </a:p>
          <a:p>
            <a:pPr lvl="1" eaLnBrk="1" hangingPunct="1">
              <a:lnSpc>
                <a:spcPct val="80000"/>
              </a:lnSpc>
              <a:spcBef>
                <a:spcPct val="40000"/>
              </a:spcBef>
              <a:defRPr/>
            </a:pPr>
            <a:r>
              <a:rPr lang="en-US" sz="1800" dirty="0"/>
              <a:t>Name of </a:t>
            </a:r>
            <a:r>
              <a:rPr lang="en-US" sz="1800" dirty="0" smtClean="0"/>
              <a:t>Institution</a:t>
            </a:r>
            <a:endParaRPr lang="en-US" sz="1800" dirty="0"/>
          </a:p>
          <a:p>
            <a:pPr lvl="1" eaLnBrk="1" hangingPunct="1">
              <a:lnSpc>
                <a:spcPct val="80000"/>
              </a:lnSpc>
              <a:spcBef>
                <a:spcPct val="40000"/>
              </a:spcBef>
              <a:defRPr/>
            </a:pPr>
            <a:r>
              <a:rPr lang="en-US" sz="1800" dirty="0"/>
              <a:t>Location – City and </a:t>
            </a:r>
            <a:r>
              <a:rPr lang="en-US" sz="1800" dirty="0" smtClean="0"/>
              <a:t>State</a:t>
            </a:r>
            <a:endParaRPr lang="en-US" sz="1800" dirty="0"/>
          </a:p>
          <a:p>
            <a:pPr lvl="1" eaLnBrk="1" hangingPunct="1">
              <a:lnSpc>
                <a:spcPct val="80000"/>
              </a:lnSpc>
              <a:spcBef>
                <a:spcPct val="40000"/>
              </a:spcBef>
              <a:defRPr/>
            </a:pPr>
            <a:r>
              <a:rPr lang="en-US" sz="1800" dirty="0"/>
              <a:t>Degree earned – field of </a:t>
            </a:r>
            <a:r>
              <a:rPr lang="en-US" sz="1800" dirty="0" smtClean="0"/>
              <a:t>study</a:t>
            </a:r>
          </a:p>
          <a:p>
            <a:pPr lvl="1" eaLnBrk="1" hangingPunct="1">
              <a:lnSpc>
                <a:spcPct val="80000"/>
              </a:lnSpc>
              <a:spcBef>
                <a:spcPct val="40000"/>
              </a:spcBef>
              <a:defRPr/>
            </a:pPr>
            <a:r>
              <a:rPr lang="en-US" sz="1800" dirty="0" smtClean="0"/>
              <a:t>GPA if higher than 3.5 and only if degree was earned in the last five years</a:t>
            </a:r>
            <a:endParaRPr lang="en-US" sz="1800" dirty="0"/>
          </a:p>
          <a:p>
            <a:pPr marL="0" indent="0" eaLnBrk="1" hangingPunct="1">
              <a:lnSpc>
                <a:spcPct val="80000"/>
              </a:lnSpc>
              <a:spcBef>
                <a:spcPct val="40000"/>
              </a:spcBef>
              <a:buNone/>
              <a:defRPr/>
            </a:pPr>
            <a:endParaRPr lang="en-US" sz="2800" dirty="0">
              <a:latin typeface="Arial" charset="0"/>
              <a:cs typeface="+mn-cs"/>
            </a:endParaRPr>
          </a:p>
        </p:txBody>
      </p:sp>
      <p:sp>
        <p:nvSpPr>
          <p:cNvPr id="3" name="Slide Number Placeholder 2"/>
          <p:cNvSpPr>
            <a:spLocks noGrp="1"/>
          </p:cNvSpPr>
          <p:nvPr>
            <p:ph type="sldNum" sz="quarter" idx="12"/>
          </p:nvPr>
        </p:nvSpPr>
        <p:spPr/>
        <p:txBody>
          <a:bodyPr/>
          <a:lstStyle/>
          <a:p>
            <a:pPr>
              <a:defRPr/>
            </a:pPr>
            <a:fld id="{499AEFA2-FC09-504E-9815-9B66B64A1D8A}" type="slidenum">
              <a:rPr lang="en-US" smtClean="0"/>
              <a:pPr>
                <a:defRPr/>
              </a:pPr>
              <a:t>18</a:t>
            </a:fld>
            <a:endParaRPr lang="en-US"/>
          </a:p>
        </p:txBody>
      </p:sp>
    </p:spTree>
    <p:extLst>
      <p:ext uri="{BB962C8B-B14F-4D97-AF65-F5344CB8AC3E}">
        <p14:creationId xmlns:p14="http://schemas.microsoft.com/office/powerpoint/2010/main" val="936087564"/>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36881" y="626170"/>
            <a:ext cx="5046414" cy="763240"/>
          </a:xfrm>
          <a:prstGeom prst="rect">
            <a:avLst/>
          </a:prstGeom>
        </p:spPr>
        <p:txBody>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n-US" sz="3600" i="1" dirty="0" smtClean="0"/>
              <a:t>Education</a:t>
            </a:r>
            <a:endParaRPr lang="en-US" sz="3600" i="1" dirty="0"/>
          </a:p>
        </p:txBody>
      </p:sp>
      <p:sp>
        <p:nvSpPr>
          <p:cNvPr id="4" name="Rectangle 3"/>
          <p:cNvSpPr>
            <a:spLocks noGrp="1" noChangeArrowheads="1"/>
          </p:cNvSpPr>
          <p:nvPr/>
        </p:nvSpPr>
        <p:spPr bwMode="auto">
          <a:xfrm>
            <a:off x="825500" y="1846164"/>
            <a:ext cx="7546975" cy="4373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spcBef>
                <a:spcPct val="40000"/>
              </a:spcBef>
              <a:defRPr/>
            </a:pPr>
            <a:r>
              <a:rPr lang="en-US" sz="1800" dirty="0">
                <a:cs typeface="+mn-cs"/>
              </a:rPr>
              <a:t>Have </a:t>
            </a:r>
            <a:r>
              <a:rPr lang="en-US" sz="1800" dirty="0" smtClean="0">
                <a:cs typeface="+mn-cs"/>
              </a:rPr>
              <a:t>Post-High School classes but </a:t>
            </a:r>
            <a:r>
              <a:rPr lang="en-US" sz="1800" dirty="0">
                <a:cs typeface="+mn-cs"/>
              </a:rPr>
              <a:t>no </a:t>
            </a:r>
            <a:r>
              <a:rPr lang="en-US" sz="1800" dirty="0" smtClean="0">
                <a:cs typeface="+mn-cs"/>
              </a:rPr>
              <a:t>degree?  </a:t>
            </a:r>
            <a:r>
              <a:rPr lang="en-US" sz="1800" dirty="0">
                <a:cs typeface="+mn-cs"/>
              </a:rPr>
              <a:t>– List High </a:t>
            </a:r>
            <a:r>
              <a:rPr lang="en-US" sz="1800" dirty="0" smtClean="0">
                <a:cs typeface="+mn-cs"/>
              </a:rPr>
              <a:t>School</a:t>
            </a:r>
            <a:r>
              <a:rPr lang="en-US" sz="1800" dirty="0">
                <a:cs typeface="+mn-cs"/>
              </a:rPr>
              <a:t> </a:t>
            </a:r>
            <a:r>
              <a:rPr lang="en-US" sz="1800" dirty="0" smtClean="0">
                <a:cs typeface="+mn-cs"/>
              </a:rPr>
              <a:t> then            </a:t>
            </a:r>
            <a:r>
              <a:rPr lang="en-US" sz="1800" dirty="0">
                <a:cs typeface="+mn-cs"/>
              </a:rPr>
              <a:t>l</a:t>
            </a:r>
            <a:r>
              <a:rPr lang="en-US" sz="1800" dirty="0" smtClean="0">
                <a:cs typeface="+mn-cs"/>
              </a:rPr>
              <a:t>ist </a:t>
            </a:r>
            <a:r>
              <a:rPr lang="en-US" sz="1800" dirty="0">
                <a:cs typeface="+mn-cs"/>
              </a:rPr>
              <a:t>college as </a:t>
            </a:r>
            <a:r>
              <a:rPr lang="ja-JP" altLang="en-US" sz="1800" dirty="0">
                <a:cs typeface="+mn-cs"/>
              </a:rPr>
              <a:t>“</a:t>
            </a:r>
            <a:r>
              <a:rPr lang="en-US" sz="1800" dirty="0" smtClean="0">
                <a:cs typeface="+mn-cs"/>
              </a:rPr>
              <a:t>Attended</a:t>
            </a:r>
            <a:r>
              <a:rPr lang="ja-JP" altLang="en-US" sz="1800" dirty="0" smtClean="0">
                <a:cs typeface="+mn-cs"/>
              </a:rPr>
              <a:t>”</a:t>
            </a:r>
            <a:endParaRPr lang="en-US" altLang="ja-JP" sz="1800" dirty="0" smtClean="0">
              <a:cs typeface="+mn-cs"/>
            </a:endParaRPr>
          </a:p>
          <a:p>
            <a:pPr marL="0" indent="0" eaLnBrk="1" hangingPunct="1">
              <a:spcBef>
                <a:spcPct val="40000"/>
              </a:spcBef>
              <a:buNone/>
              <a:defRPr/>
            </a:pPr>
            <a:endParaRPr lang="en-US" sz="1200" dirty="0">
              <a:cs typeface="+mn-cs"/>
            </a:endParaRPr>
          </a:p>
          <a:p>
            <a:pPr eaLnBrk="1" hangingPunct="1">
              <a:spcBef>
                <a:spcPct val="40000"/>
              </a:spcBef>
              <a:defRPr/>
            </a:pPr>
            <a:r>
              <a:rPr lang="en-US" sz="1800" dirty="0">
                <a:cs typeface="+mn-cs"/>
              </a:rPr>
              <a:t>GED can be listed as a HS </a:t>
            </a:r>
            <a:r>
              <a:rPr lang="en-US" sz="1800" dirty="0" smtClean="0">
                <a:cs typeface="+mn-cs"/>
              </a:rPr>
              <a:t>Diploma, unless they ask for name of school</a:t>
            </a:r>
          </a:p>
          <a:p>
            <a:pPr marL="0" indent="0" eaLnBrk="1" hangingPunct="1">
              <a:spcBef>
                <a:spcPct val="40000"/>
              </a:spcBef>
              <a:buNone/>
              <a:defRPr/>
            </a:pPr>
            <a:endParaRPr lang="en-US" sz="1200" dirty="0">
              <a:cs typeface="+mn-cs"/>
            </a:endParaRPr>
          </a:p>
          <a:p>
            <a:pPr eaLnBrk="1" hangingPunct="1">
              <a:spcBef>
                <a:spcPct val="40000"/>
              </a:spcBef>
              <a:defRPr/>
            </a:pPr>
            <a:r>
              <a:rPr lang="en-US" sz="1800" dirty="0">
                <a:cs typeface="+mn-cs"/>
              </a:rPr>
              <a:t>No HS Diploma or GED – do not include an Education s</a:t>
            </a:r>
            <a:r>
              <a:rPr lang="en-US" sz="1800" dirty="0" smtClean="0">
                <a:cs typeface="+mn-cs"/>
              </a:rPr>
              <a:t>ection</a:t>
            </a:r>
          </a:p>
          <a:p>
            <a:pPr marL="0" indent="0" eaLnBrk="1" hangingPunct="1">
              <a:spcBef>
                <a:spcPct val="40000"/>
              </a:spcBef>
              <a:buNone/>
              <a:defRPr/>
            </a:pPr>
            <a:endParaRPr lang="en-US" sz="1200" dirty="0">
              <a:cs typeface="+mn-cs"/>
            </a:endParaRPr>
          </a:p>
          <a:p>
            <a:pPr eaLnBrk="1" hangingPunct="1">
              <a:spcBef>
                <a:spcPct val="40000"/>
              </a:spcBef>
              <a:defRPr/>
            </a:pPr>
            <a:r>
              <a:rPr lang="en-US" sz="1800" dirty="0">
                <a:cs typeface="+mn-cs"/>
              </a:rPr>
              <a:t>Include e</a:t>
            </a:r>
            <a:r>
              <a:rPr lang="en-US" sz="1800" dirty="0" smtClean="0">
                <a:cs typeface="+mn-cs"/>
              </a:rPr>
              <a:t>mployer-sponsored </a:t>
            </a:r>
            <a:r>
              <a:rPr lang="en-US" sz="1800" dirty="0">
                <a:cs typeface="+mn-cs"/>
              </a:rPr>
              <a:t>training if it is relevant to the new </a:t>
            </a:r>
            <a:r>
              <a:rPr lang="en-US" sz="1800" dirty="0" smtClean="0">
                <a:cs typeface="+mn-cs"/>
              </a:rPr>
              <a:t>job</a:t>
            </a:r>
          </a:p>
          <a:p>
            <a:pPr marL="0" indent="0" eaLnBrk="1" hangingPunct="1">
              <a:spcBef>
                <a:spcPct val="40000"/>
              </a:spcBef>
              <a:buNone/>
              <a:defRPr/>
            </a:pPr>
            <a:endParaRPr lang="en-US" sz="1200" dirty="0">
              <a:cs typeface="+mn-cs"/>
            </a:endParaRPr>
          </a:p>
          <a:p>
            <a:pPr eaLnBrk="1" hangingPunct="1">
              <a:spcBef>
                <a:spcPct val="40000"/>
              </a:spcBef>
              <a:defRPr/>
            </a:pPr>
            <a:r>
              <a:rPr lang="en-US" sz="1800" dirty="0">
                <a:cs typeface="+mn-cs"/>
              </a:rPr>
              <a:t>Currently taking classes relevant to the </a:t>
            </a:r>
            <a:r>
              <a:rPr lang="en-US" sz="1800" dirty="0" smtClean="0">
                <a:cs typeface="+mn-cs"/>
              </a:rPr>
              <a:t>job? </a:t>
            </a:r>
            <a:r>
              <a:rPr lang="en-US" sz="1800" dirty="0">
                <a:cs typeface="+mn-cs"/>
              </a:rPr>
              <a:t>– list </a:t>
            </a:r>
            <a:r>
              <a:rPr lang="en-US" sz="1800" dirty="0" smtClean="0">
                <a:cs typeface="+mn-cs"/>
              </a:rPr>
              <a:t>topic, skills or knowledge acquired</a:t>
            </a:r>
            <a:r>
              <a:rPr lang="en-US" sz="1800" dirty="0">
                <a:cs typeface="+mn-cs"/>
              </a:rPr>
              <a:t>, accomplishments, projected Graduation </a:t>
            </a:r>
            <a:r>
              <a:rPr lang="en-US" sz="1800" dirty="0" smtClean="0">
                <a:cs typeface="+mn-cs"/>
              </a:rPr>
              <a:t> or Certification date</a:t>
            </a:r>
            <a:r>
              <a:rPr lang="en-US" sz="1800" dirty="0">
                <a:cs typeface="+mn-cs"/>
              </a:rPr>
              <a:t>.</a:t>
            </a:r>
          </a:p>
          <a:p>
            <a:pPr eaLnBrk="1" hangingPunct="1">
              <a:spcBef>
                <a:spcPct val="40000"/>
              </a:spcBef>
              <a:defRPr/>
            </a:pPr>
            <a:endParaRPr lang="en-US" sz="2400" dirty="0">
              <a:latin typeface="Arial" charset="0"/>
              <a:cs typeface="+mn-cs"/>
            </a:endParaRPr>
          </a:p>
        </p:txBody>
      </p:sp>
      <p:sp>
        <p:nvSpPr>
          <p:cNvPr id="3" name="Slide Number Placeholder 2"/>
          <p:cNvSpPr>
            <a:spLocks noGrp="1"/>
          </p:cNvSpPr>
          <p:nvPr>
            <p:ph type="sldNum" sz="quarter" idx="12"/>
          </p:nvPr>
        </p:nvSpPr>
        <p:spPr/>
        <p:txBody>
          <a:bodyPr/>
          <a:lstStyle/>
          <a:p>
            <a:pPr>
              <a:defRPr/>
            </a:pPr>
            <a:fld id="{499AEFA2-FC09-504E-9815-9B66B64A1D8A}" type="slidenum">
              <a:rPr lang="en-US" smtClean="0"/>
              <a:pPr>
                <a:defRPr/>
              </a:pPr>
              <a:t>19</a:t>
            </a:fld>
            <a:endParaRPr lang="en-US"/>
          </a:p>
        </p:txBody>
      </p:sp>
    </p:spTree>
    <p:extLst>
      <p:ext uri="{BB962C8B-B14F-4D97-AF65-F5344CB8AC3E}">
        <p14:creationId xmlns:p14="http://schemas.microsoft.com/office/powerpoint/2010/main" val="227821107"/>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nvSpPr>
        <p:spPr bwMode="auto">
          <a:xfrm>
            <a:off x="702072" y="247650"/>
            <a:ext cx="4264025"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defRPr/>
            </a:pPr>
            <a:r>
              <a:rPr lang="en-US" sz="3600" i="1" dirty="0" smtClean="0">
                <a:solidFill>
                  <a:srgbClr val="000000"/>
                </a:solidFill>
                <a:cs typeface="+mj-cs"/>
              </a:rPr>
              <a:t>Job Search Red Flags</a:t>
            </a:r>
            <a:endParaRPr lang="en-US" sz="3600" i="1" dirty="0">
              <a:solidFill>
                <a:srgbClr val="000000"/>
              </a:solidFill>
              <a:cs typeface="+mj-cs"/>
            </a:endParaRPr>
          </a:p>
        </p:txBody>
      </p:sp>
      <p:pic>
        <p:nvPicPr>
          <p:cNvPr id="10"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8444" y="2051844"/>
            <a:ext cx="6524106" cy="3650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1" name="TextBox 10"/>
          <p:cNvSpPr txBox="1">
            <a:spLocks noChangeArrowheads="1"/>
          </p:cNvSpPr>
          <p:nvPr/>
        </p:nvSpPr>
        <p:spPr bwMode="auto">
          <a:xfrm>
            <a:off x="1518444" y="6014244"/>
            <a:ext cx="66857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sz="1800" kern="1200" dirty="0">
                <a:hlinkClick r:id="rId3"/>
              </a:rPr>
              <a:t>http://mamjobsnetwork.org/articles/job-search-red-flags-cnn-video/</a:t>
            </a:r>
            <a:r>
              <a:rPr lang="en-US" sz="1800" kern="1200" dirty="0"/>
              <a:t> </a:t>
            </a:r>
          </a:p>
        </p:txBody>
      </p:sp>
      <p:sp>
        <p:nvSpPr>
          <p:cNvPr id="2" name="Slide Number Placeholder 1"/>
          <p:cNvSpPr>
            <a:spLocks noGrp="1"/>
          </p:cNvSpPr>
          <p:nvPr>
            <p:ph type="sldNum" sz="quarter" idx="12"/>
          </p:nvPr>
        </p:nvSpPr>
        <p:spPr/>
        <p:txBody>
          <a:bodyPr/>
          <a:lstStyle/>
          <a:p>
            <a:pPr>
              <a:defRPr/>
            </a:pPr>
            <a:fld id="{499AEFA2-FC09-504E-9815-9B66B64A1D8A}" type="slidenum">
              <a:rPr lang="en-US" smtClean="0"/>
              <a:pPr>
                <a:defRPr/>
              </a:pPr>
              <a:t>2</a:t>
            </a:fld>
            <a:endParaRPr lang="en-US"/>
          </a:p>
        </p:txBody>
      </p:sp>
    </p:spTree>
    <p:extLst>
      <p:ext uri="{BB962C8B-B14F-4D97-AF65-F5344CB8AC3E}">
        <p14:creationId xmlns:p14="http://schemas.microsoft.com/office/powerpoint/2010/main" val="2132061421"/>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152" y="727076"/>
            <a:ext cx="4730335" cy="5629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499AEFA2-FC09-504E-9815-9B66B64A1D8A}" type="slidenum">
              <a:rPr lang="en-US" smtClean="0"/>
              <a:pPr>
                <a:defRPr/>
              </a:pPr>
              <a:t>20</a:t>
            </a:fld>
            <a:endParaRPr lang="en-US"/>
          </a:p>
        </p:txBody>
      </p:sp>
    </p:spTree>
    <p:extLst>
      <p:ext uri="{BB962C8B-B14F-4D97-AF65-F5344CB8AC3E}">
        <p14:creationId xmlns:p14="http://schemas.microsoft.com/office/powerpoint/2010/main" val="4085883457"/>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99AEFA2-FC09-504E-9815-9B66B64A1D8A}" type="slidenum">
              <a:rPr lang="en-US" smtClean="0"/>
              <a:pPr>
                <a:defRPr/>
              </a:pPr>
              <a:t>21</a:t>
            </a:fld>
            <a:endParaRPr lang="en-US"/>
          </a:p>
        </p:txBody>
      </p:sp>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797" y="983933"/>
            <a:ext cx="4484096" cy="5212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9321787"/>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47981" y="557560"/>
            <a:ext cx="5046414" cy="788640"/>
          </a:xfrm>
          <a:prstGeom prst="rect">
            <a:avLst/>
          </a:prstGeom>
        </p:spPr>
        <p:txBody>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n-US" sz="3600" i="1" dirty="0" smtClean="0"/>
              <a:t>References</a:t>
            </a:r>
            <a:endParaRPr lang="en-US" sz="3600" i="1" dirty="0"/>
          </a:p>
        </p:txBody>
      </p:sp>
      <p:sp>
        <p:nvSpPr>
          <p:cNvPr id="5" name="Rectangle 4"/>
          <p:cNvSpPr>
            <a:spLocks noGrp="1" noChangeArrowheads="1"/>
          </p:cNvSpPr>
          <p:nvPr/>
        </p:nvSpPr>
        <p:spPr bwMode="auto">
          <a:xfrm>
            <a:off x="935280" y="1618456"/>
            <a:ext cx="7094295" cy="4464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spcBef>
                <a:spcPct val="40000"/>
              </a:spcBef>
              <a:defRPr/>
            </a:pPr>
            <a:r>
              <a:rPr lang="en-US" sz="1800" dirty="0">
                <a:cs typeface="+mn-cs"/>
              </a:rPr>
              <a:t>List on a separate </a:t>
            </a:r>
            <a:r>
              <a:rPr lang="en-US" sz="1800" dirty="0" smtClean="0">
                <a:cs typeface="+mn-cs"/>
              </a:rPr>
              <a:t>sheet OR write </a:t>
            </a:r>
            <a:r>
              <a:rPr lang="ja-JP" altLang="en-US" sz="1800" i="1" dirty="0">
                <a:cs typeface="+mn-cs"/>
              </a:rPr>
              <a:t>“</a:t>
            </a:r>
            <a:r>
              <a:rPr lang="en-US" sz="1800" i="1" dirty="0">
                <a:cs typeface="+mn-cs"/>
              </a:rPr>
              <a:t>References </a:t>
            </a:r>
            <a:r>
              <a:rPr lang="en-US" sz="1800" i="1" dirty="0" smtClean="0">
                <a:cs typeface="+mn-cs"/>
              </a:rPr>
              <a:t>Available </a:t>
            </a:r>
            <a:r>
              <a:rPr lang="en-US" sz="1800" i="1" dirty="0">
                <a:cs typeface="+mn-cs"/>
              </a:rPr>
              <a:t>on </a:t>
            </a:r>
            <a:r>
              <a:rPr lang="en-US" sz="1800" i="1" dirty="0" smtClean="0">
                <a:cs typeface="+mn-cs"/>
              </a:rPr>
              <a:t>Request</a:t>
            </a:r>
            <a:r>
              <a:rPr lang="ja-JP" altLang="en-US" sz="1800" i="1" dirty="0" smtClean="0">
                <a:cs typeface="+mn-cs"/>
              </a:rPr>
              <a:t>”</a:t>
            </a:r>
            <a:r>
              <a:rPr lang="en-US" sz="1800" i="1" dirty="0" smtClean="0">
                <a:cs typeface="+mn-cs"/>
              </a:rPr>
              <a:t> </a:t>
            </a:r>
            <a:r>
              <a:rPr lang="en-US" sz="1800" dirty="0" smtClean="0">
                <a:cs typeface="+mn-cs"/>
              </a:rPr>
              <a:t>at bottom of </a:t>
            </a:r>
            <a:r>
              <a:rPr lang="en-US" sz="1800" dirty="0">
                <a:cs typeface="+mn-cs"/>
              </a:rPr>
              <a:t>r</a:t>
            </a:r>
            <a:r>
              <a:rPr lang="en-US" sz="1800" dirty="0" smtClean="0">
                <a:cs typeface="+mn-cs"/>
              </a:rPr>
              <a:t>esume</a:t>
            </a:r>
          </a:p>
          <a:p>
            <a:pPr marL="0" indent="0" eaLnBrk="1" hangingPunct="1">
              <a:spcBef>
                <a:spcPct val="40000"/>
              </a:spcBef>
              <a:buNone/>
              <a:defRPr/>
            </a:pPr>
            <a:endParaRPr lang="en-US" sz="1200" dirty="0">
              <a:cs typeface="+mn-cs"/>
            </a:endParaRPr>
          </a:p>
          <a:p>
            <a:pPr eaLnBrk="1" hangingPunct="1">
              <a:spcBef>
                <a:spcPct val="40000"/>
              </a:spcBef>
              <a:defRPr/>
            </a:pPr>
            <a:r>
              <a:rPr lang="en-US" sz="1800" dirty="0" smtClean="0">
                <a:cs typeface="+mn-cs"/>
              </a:rPr>
              <a:t>Check </a:t>
            </a:r>
            <a:r>
              <a:rPr lang="en-US" sz="1800" dirty="0">
                <a:cs typeface="+mn-cs"/>
              </a:rPr>
              <a:t>with your references </a:t>
            </a:r>
            <a:r>
              <a:rPr lang="en-US" sz="1800" u="sng" dirty="0">
                <a:cs typeface="+mn-cs"/>
              </a:rPr>
              <a:t>before</a:t>
            </a:r>
            <a:r>
              <a:rPr lang="en-US" sz="1800" dirty="0">
                <a:cs typeface="+mn-cs"/>
              </a:rPr>
              <a:t> you list them – </a:t>
            </a:r>
            <a:r>
              <a:rPr lang="ja-JP" altLang="en-US" sz="1800" i="1" dirty="0" smtClean="0">
                <a:cs typeface="+mn-cs"/>
              </a:rPr>
              <a:t>“</a:t>
            </a:r>
            <a:r>
              <a:rPr lang="en-US" altLang="ja-JP" sz="1800" i="1" dirty="0" smtClean="0">
                <a:cs typeface="+mn-cs"/>
              </a:rPr>
              <a:t>May I list</a:t>
            </a:r>
            <a:r>
              <a:rPr lang="en-US" sz="1800" i="1" dirty="0" smtClean="0">
                <a:cs typeface="+mn-cs"/>
              </a:rPr>
              <a:t> </a:t>
            </a:r>
            <a:r>
              <a:rPr lang="en-US" sz="1800" i="1" dirty="0">
                <a:cs typeface="+mn-cs"/>
              </a:rPr>
              <a:t>you as a </a:t>
            </a:r>
            <a:r>
              <a:rPr lang="en-US" sz="1800" i="1" dirty="0" smtClean="0">
                <a:cs typeface="+mn-cs"/>
              </a:rPr>
              <a:t>reference?</a:t>
            </a:r>
            <a:r>
              <a:rPr lang="ja-JP" altLang="en-US" sz="1800" i="1" dirty="0" smtClean="0">
                <a:cs typeface="+mn-cs"/>
              </a:rPr>
              <a:t>” </a:t>
            </a:r>
            <a:endParaRPr lang="en-US" altLang="ja-JP" sz="1800" i="1" dirty="0">
              <a:cs typeface="+mn-cs"/>
            </a:endParaRPr>
          </a:p>
          <a:p>
            <a:pPr marL="0" indent="0" eaLnBrk="1" hangingPunct="1">
              <a:spcBef>
                <a:spcPct val="40000"/>
              </a:spcBef>
              <a:buNone/>
              <a:defRPr/>
            </a:pPr>
            <a:r>
              <a:rPr lang="en-US" altLang="ja-JP" sz="1800" dirty="0" smtClean="0">
                <a:cs typeface="+mn-cs"/>
              </a:rPr>
              <a:t>		</a:t>
            </a:r>
            <a:r>
              <a:rPr lang="en-US" altLang="ja-JP" sz="1800" i="1" dirty="0" smtClean="0">
                <a:cs typeface="+mn-cs"/>
              </a:rPr>
              <a:t>Give each reference a heads-up when an employer indicates 			they 	plan to check references – be sure to tell them about the 			job and who will call and from which company.</a:t>
            </a:r>
            <a:endParaRPr lang="en-US" sz="1800" i="1" dirty="0">
              <a:cs typeface="+mn-cs"/>
            </a:endParaRPr>
          </a:p>
          <a:p>
            <a:pPr marL="457200" lvl="1" indent="0" eaLnBrk="1" hangingPunct="1">
              <a:spcBef>
                <a:spcPct val="40000"/>
              </a:spcBef>
              <a:buNone/>
              <a:defRPr/>
            </a:pPr>
            <a:r>
              <a:rPr lang="en-US" sz="1800" i="1" dirty="0" smtClean="0">
                <a:cs typeface="+mn-cs"/>
              </a:rPr>
              <a:t>	Check that you </a:t>
            </a:r>
            <a:r>
              <a:rPr lang="en-US" sz="1800" i="1" dirty="0">
                <a:cs typeface="+mn-cs"/>
              </a:rPr>
              <a:t>have current contact information for </a:t>
            </a:r>
            <a:r>
              <a:rPr lang="en-US" sz="1800" i="1" dirty="0" smtClean="0">
                <a:cs typeface="+mn-cs"/>
              </a:rPr>
              <a:t>all 	references!</a:t>
            </a:r>
          </a:p>
          <a:p>
            <a:pPr marL="457200" lvl="1" indent="0" eaLnBrk="1" hangingPunct="1">
              <a:spcBef>
                <a:spcPct val="40000"/>
              </a:spcBef>
              <a:buNone/>
              <a:defRPr/>
            </a:pPr>
            <a:endParaRPr lang="en-US" sz="1000" dirty="0">
              <a:cs typeface="+mn-cs"/>
            </a:endParaRPr>
          </a:p>
          <a:p>
            <a:pPr eaLnBrk="1" hangingPunct="1">
              <a:spcBef>
                <a:spcPct val="40000"/>
              </a:spcBef>
              <a:defRPr/>
            </a:pPr>
            <a:r>
              <a:rPr lang="en-US" sz="1800" dirty="0" smtClean="0">
                <a:cs typeface="+mn-cs"/>
              </a:rPr>
              <a:t>Ex-Military</a:t>
            </a:r>
          </a:p>
          <a:p>
            <a:pPr marL="0" indent="0" eaLnBrk="1" hangingPunct="1">
              <a:spcBef>
                <a:spcPct val="40000"/>
              </a:spcBef>
              <a:buNone/>
              <a:defRPr/>
            </a:pPr>
            <a:r>
              <a:rPr lang="en-US" sz="1800" dirty="0" smtClean="0">
                <a:cs typeface="+mn-cs"/>
              </a:rPr>
              <a:t>	L</a:t>
            </a:r>
            <a:r>
              <a:rPr lang="en-US" sz="1800" dirty="0" smtClean="0"/>
              <a:t>ist </a:t>
            </a:r>
            <a:r>
              <a:rPr lang="en-US" sz="1800" dirty="0"/>
              <a:t>type of </a:t>
            </a:r>
            <a:r>
              <a:rPr lang="en-US" sz="1800" dirty="0" smtClean="0"/>
              <a:t>discharge</a:t>
            </a:r>
            <a:endParaRPr lang="en-US" sz="1800" dirty="0"/>
          </a:p>
          <a:p>
            <a:pPr marL="457200" lvl="1" indent="0" eaLnBrk="1" hangingPunct="1">
              <a:spcBef>
                <a:spcPct val="40000"/>
              </a:spcBef>
              <a:buNone/>
              <a:defRPr/>
            </a:pPr>
            <a:r>
              <a:rPr lang="en-US" sz="1800" dirty="0"/>
              <a:t>Use Civilian </a:t>
            </a:r>
            <a:r>
              <a:rPr lang="en-US" sz="1800" dirty="0" smtClean="0"/>
              <a:t>language, </a:t>
            </a:r>
            <a:r>
              <a:rPr lang="en-US" sz="1800" dirty="0"/>
              <a:t>e.g</a:t>
            </a:r>
            <a:r>
              <a:rPr lang="en-US" sz="1800" dirty="0" smtClean="0"/>
              <a:t>., </a:t>
            </a:r>
            <a:r>
              <a:rPr lang="en-US" sz="1800" dirty="0"/>
              <a:t>change </a:t>
            </a:r>
            <a:r>
              <a:rPr lang="ja-JP" altLang="en-US" sz="1800" dirty="0"/>
              <a:t>“</a:t>
            </a:r>
            <a:r>
              <a:rPr lang="en-US" sz="1800" dirty="0"/>
              <a:t>NCOIC</a:t>
            </a:r>
            <a:r>
              <a:rPr lang="ja-JP" altLang="en-US" sz="1800" dirty="0"/>
              <a:t>”</a:t>
            </a:r>
            <a:r>
              <a:rPr lang="en-US" sz="1800" dirty="0"/>
              <a:t> to </a:t>
            </a:r>
            <a:r>
              <a:rPr lang="ja-JP" altLang="en-US" sz="1800" dirty="0"/>
              <a:t>“</a:t>
            </a:r>
            <a:r>
              <a:rPr lang="en-US" sz="1800" dirty="0"/>
              <a:t>Supervisor</a:t>
            </a:r>
            <a:r>
              <a:rPr lang="ja-JP" altLang="en-US" sz="1800" dirty="0"/>
              <a:t>”</a:t>
            </a:r>
            <a:endParaRPr lang="en-US" sz="1800" dirty="0"/>
          </a:p>
          <a:p>
            <a:pPr eaLnBrk="1" hangingPunct="1">
              <a:spcBef>
                <a:spcPct val="40000"/>
              </a:spcBef>
              <a:buFontTx/>
              <a:buNone/>
              <a:defRPr/>
            </a:pPr>
            <a:endParaRPr lang="en-US" sz="2400" dirty="0">
              <a:latin typeface="Arial" charset="0"/>
              <a:cs typeface="+mn-cs"/>
            </a:endParaRPr>
          </a:p>
        </p:txBody>
      </p:sp>
      <p:sp>
        <p:nvSpPr>
          <p:cNvPr id="3" name="Slide Number Placeholder 2"/>
          <p:cNvSpPr>
            <a:spLocks noGrp="1"/>
          </p:cNvSpPr>
          <p:nvPr>
            <p:ph type="sldNum" sz="quarter" idx="12"/>
          </p:nvPr>
        </p:nvSpPr>
        <p:spPr/>
        <p:txBody>
          <a:bodyPr/>
          <a:lstStyle/>
          <a:p>
            <a:pPr>
              <a:defRPr/>
            </a:pPr>
            <a:fld id="{499AEFA2-FC09-504E-9815-9B66B64A1D8A}" type="slidenum">
              <a:rPr lang="en-US" smtClean="0"/>
              <a:pPr>
                <a:defRPr/>
              </a:pPr>
              <a:t>22</a:t>
            </a:fld>
            <a:endParaRPr lang="en-US"/>
          </a:p>
        </p:txBody>
      </p:sp>
    </p:spTree>
    <p:extLst>
      <p:ext uri="{BB962C8B-B14F-4D97-AF65-F5344CB8AC3E}">
        <p14:creationId xmlns:p14="http://schemas.microsoft.com/office/powerpoint/2010/main" val="2574276361"/>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47981" y="557560"/>
            <a:ext cx="5046414" cy="788640"/>
          </a:xfrm>
          <a:prstGeom prst="rect">
            <a:avLst/>
          </a:prstGeom>
        </p:spPr>
        <p:txBody>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n-US" sz="3600" i="1" dirty="0" smtClean="0"/>
              <a:t>Record Keeping</a:t>
            </a:r>
            <a:endParaRPr lang="en-US" sz="3600" i="1" dirty="0"/>
          </a:p>
        </p:txBody>
      </p:sp>
      <p:sp>
        <p:nvSpPr>
          <p:cNvPr id="5" name="Rectangle 4"/>
          <p:cNvSpPr>
            <a:spLocks noGrp="1" noChangeArrowheads="1"/>
          </p:cNvSpPr>
          <p:nvPr/>
        </p:nvSpPr>
        <p:spPr bwMode="auto">
          <a:xfrm>
            <a:off x="935281" y="1618456"/>
            <a:ext cx="7465770" cy="4737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spcBef>
                <a:spcPct val="40000"/>
              </a:spcBef>
              <a:buFontTx/>
              <a:buNone/>
              <a:defRPr/>
            </a:pPr>
            <a:r>
              <a:rPr lang="en-US" sz="1400" u="sng" dirty="0" smtClean="0">
                <a:latin typeface="Arial" charset="0"/>
                <a:cs typeface="+mn-cs"/>
              </a:rPr>
              <a:t>Keeping up with dates of employment, salary, titles, name and contact information of supervisors, etc. is critical! It might be helpful to create a spreadsheet including:</a:t>
            </a:r>
          </a:p>
          <a:p>
            <a:pPr eaLnBrk="1" hangingPunct="1">
              <a:spcBef>
                <a:spcPct val="40000"/>
              </a:spcBef>
              <a:buFontTx/>
              <a:buNone/>
              <a:defRPr/>
            </a:pPr>
            <a:endParaRPr lang="en-US" sz="800" u="sng" dirty="0" smtClean="0">
              <a:latin typeface="Arial" charset="0"/>
              <a:cs typeface="+mn-cs"/>
            </a:endParaRPr>
          </a:p>
          <a:p>
            <a:pPr eaLnBrk="1" hangingPunct="1">
              <a:spcBef>
                <a:spcPct val="40000"/>
              </a:spcBef>
              <a:defRPr/>
            </a:pPr>
            <a:r>
              <a:rPr lang="en-US" sz="1400" dirty="0" smtClean="0">
                <a:latin typeface="Arial" charset="0"/>
                <a:cs typeface="+mn-cs"/>
              </a:rPr>
              <a:t>Hire date/ end date for each job – record Day, Month and Year for start and end of job</a:t>
            </a:r>
          </a:p>
          <a:p>
            <a:pPr eaLnBrk="1" hangingPunct="1">
              <a:spcBef>
                <a:spcPct val="40000"/>
              </a:spcBef>
              <a:defRPr/>
            </a:pPr>
            <a:r>
              <a:rPr lang="en-US" sz="1400" dirty="0" smtClean="0">
                <a:latin typeface="Arial" charset="0"/>
                <a:cs typeface="+mn-cs"/>
              </a:rPr>
              <a:t>Name and contact information for each employer</a:t>
            </a:r>
          </a:p>
          <a:p>
            <a:pPr eaLnBrk="1" hangingPunct="1">
              <a:spcBef>
                <a:spcPct val="40000"/>
              </a:spcBef>
              <a:defRPr/>
            </a:pPr>
            <a:r>
              <a:rPr lang="en-US" sz="1400" dirty="0" smtClean="0">
                <a:latin typeface="Arial" charset="0"/>
                <a:cs typeface="+mn-cs"/>
              </a:rPr>
              <a:t>Supervisor names and titles</a:t>
            </a:r>
          </a:p>
          <a:p>
            <a:pPr eaLnBrk="1" hangingPunct="1">
              <a:spcBef>
                <a:spcPct val="40000"/>
              </a:spcBef>
              <a:defRPr/>
            </a:pPr>
            <a:r>
              <a:rPr lang="en-US" sz="1400" dirty="0" smtClean="0">
                <a:latin typeface="Arial" charset="0"/>
                <a:cs typeface="+mn-cs"/>
              </a:rPr>
              <a:t>YOUR job titles</a:t>
            </a:r>
          </a:p>
          <a:p>
            <a:pPr eaLnBrk="1" hangingPunct="1">
              <a:spcBef>
                <a:spcPct val="40000"/>
              </a:spcBef>
              <a:defRPr/>
            </a:pPr>
            <a:r>
              <a:rPr lang="en-US" sz="1400" dirty="0" smtClean="0">
                <a:latin typeface="Arial" charset="0"/>
                <a:cs typeface="+mn-cs"/>
              </a:rPr>
              <a:t>Salary for each position</a:t>
            </a:r>
          </a:p>
          <a:p>
            <a:pPr eaLnBrk="1" hangingPunct="1">
              <a:spcBef>
                <a:spcPct val="40000"/>
              </a:spcBef>
              <a:buFontTx/>
              <a:buNone/>
              <a:defRPr/>
            </a:pPr>
            <a:endParaRPr lang="en-US" sz="1400" dirty="0">
              <a:latin typeface="Arial" charset="0"/>
              <a:cs typeface="+mn-cs"/>
            </a:endParaRPr>
          </a:p>
          <a:p>
            <a:pPr eaLnBrk="1" hangingPunct="1">
              <a:spcBef>
                <a:spcPct val="40000"/>
              </a:spcBef>
              <a:buFontTx/>
              <a:buNone/>
              <a:defRPr/>
            </a:pPr>
            <a:r>
              <a:rPr lang="en-US" sz="1400" u="sng" dirty="0" smtClean="0">
                <a:latin typeface="Arial" charset="0"/>
                <a:cs typeface="+mn-cs"/>
              </a:rPr>
              <a:t>Do the same for references! Be sure to include:</a:t>
            </a:r>
          </a:p>
          <a:p>
            <a:pPr eaLnBrk="1" hangingPunct="1">
              <a:spcBef>
                <a:spcPct val="40000"/>
              </a:spcBef>
              <a:buFontTx/>
              <a:buNone/>
              <a:defRPr/>
            </a:pPr>
            <a:endParaRPr lang="en-US" sz="800" u="sng" dirty="0" smtClean="0">
              <a:latin typeface="Arial" charset="0"/>
              <a:cs typeface="+mn-cs"/>
            </a:endParaRPr>
          </a:p>
          <a:p>
            <a:pPr eaLnBrk="1" hangingPunct="1">
              <a:spcBef>
                <a:spcPct val="40000"/>
              </a:spcBef>
              <a:defRPr/>
            </a:pPr>
            <a:r>
              <a:rPr lang="en-US" sz="1400" dirty="0" smtClean="0">
                <a:latin typeface="Arial" charset="0"/>
                <a:cs typeface="+mn-cs"/>
              </a:rPr>
              <a:t>Name of reference and how they know you (colleague, boss, client, customer, etc.)</a:t>
            </a:r>
          </a:p>
          <a:p>
            <a:pPr eaLnBrk="1" hangingPunct="1">
              <a:spcBef>
                <a:spcPct val="40000"/>
              </a:spcBef>
              <a:defRPr/>
            </a:pPr>
            <a:r>
              <a:rPr lang="en-US" sz="1400" dirty="0" smtClean="0">
                <a:latin typeface="Arial" charset="0"/>
                <a:cs typeface="+mn-cs"/>
              </a:rPr>
              <a:t>Mailing address</a:t>
            </a:r>
          </a:p>
          <a:p>
            <a:pPr eaLnBrk="1" hangingPunct="1">
              <a:spcBef>
                <a:spcPct val="40000"/>
              </a:spcBef>
              <a:defRPr/>
            </a:pPr>
            <a:r>
              <a:rPr lang="en-US" sz="1400" dirty="0" smtClean="0">
                <a:latin typeface="Arial" charset="0"/>
                <a:cs typeface="+mn-cs"/>
              </a:rPr>
              <a:t>Email address</a:t>
            </a:r>
          </a:p>
          <a:p>
            <a:pPr eaLnBrk="1" hangingPunct="1">
              <a:spcBef>
                <a:spcPct val="40000"/>
              </a:spcBef>
              <a:defRPr/>
            </a:pPr>
            <a:r>
              <a:rPr lang="en-US" sz="1400" dirty="0" smtClean="0">
                <a:latin typeface="Arial" charset="0"/>
                <a:cs typeface="+mn-cs"/>
              </a:rPr>
              <a:t>Phone number</a:t>
            </a:r>
          </a:p>
          <a:p>
            <a:pPr eaLnBrk="1" hangingPunct="1">
              <a:spcBef>
                <a:spcPct val="40000"/>
              </a:spcBef>
              <a:defRPr/>
            </a:pPr>
            <a:r>
              <a:rPr lang="en-US" sz="1400" i="1" dirty="0" smtClean="0">
                <a:latin typeface="Arial" charset="0"/>
                <a:cs typeface="+mn-cs"/>
              </a:rPr>
              <a:t>Do not include “personal” references (friends or relatives), they are irrelevant. If you have no paid job experience, be sure to include volunteer activities…these are great for references!</a:t>
            </a:r>
            <a:endParaRPr lang="en-US" sz="1400" i="1" dirty="0">
              <a:latin typeface="Arial" charset="0"/>
              <a:cs typeface="+mn-cs"/>
            </a:endParaRPr>
          </a:p>
        </p:txBody>
      </p:sp>
      <p:sp>
        <p:nvSpPr>
          <p:cNvPr id="3" name="Slide Number Placeholder 2"/>
          <p:cNvSpPr>
            <a:spLocks noGrp="1"/>
          </p:cNvSpPr>
          <p:nvPr>
            <p:ph type="sldNum" sz="quarter" idx="12"/>
          </p:nvPr>
        </p:nvSpPr>
        <p:spPr/>
        <p:txBody>
          <a:bodyPr/>
          <a:lstStyle/>
          <a:p>
            <a:pPr>
              <a:defRPr/>
            </a:pPr>
            <a:fld id="{499AEFA2-FC09-504E-9815-9B66B64A1D8A}" type="slidenum">
              <a:rPr lang="en-US" smtClean="0"/>
              <a:pPr>
                <a:defRPr/>
              </a:pPr>
              <a:t>23</a:t>
            </a:fld>
            <a:endParaRPr lang="en-US"/>
          </a:p>
        </p:txBody>
      </p:sp>
    </p:spTree>
    <p:extLst>
      <p:ext uri="{BB962C8B-B14F-4D97-AF65-F5344CB8AC3E}">
        <p14:creationId xmlns:p14="http://schemas.microsoft.com/office/powerpoint/2010/main" val="3778164805"/>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97181" y="621060"/>
            <a:ext cx="5046414" cy="788640"/>
          </a:xfrm>
          <a:prstGeom prst="rect">
            <a:avLst/>
          </a:prstGeom>
        </p:spPr>
        <p:txBody>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n-US" sz="3600" i="1" dirty="0" smtClean="0"/>
              <a:t>Job Applications</a:t>
            </a:r>
            <a:endParaRPr lang="en-US" sz="3600" i="1" dirty="0"/>
          </a:p>
        </p:txBody>
      </p:sp>
      <p:sp>
        <p:nvSpPr>
          <p:cNvPr id="5" name="Rectangle 4"/>
          <p:cNvSpPr>
            <a:spLocks noGrp="1" noChangeArrowheads="1"/>
          </p:cNvSpPr>
          <p:nvPr/>
        </p:nvSpPr>
        <p:spPr bwMode="auto">
          <a:xfrm>
            <a:off x="897181" y="1804987"/>
            <a:ext cx="6824420" cy="417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spcBef>
                <a:spcPct val="40000"/>
              </a:spcBef>
              <a:defRPr/>
            </a:pPr>
            <a:r>
              <a:rPr lang="en-US" sz="1800" dirty="0">
                <a:cs typeface="+mn-cs"/>
              </a:rPr>
              <a:t>There will be a job application to fill out – fill out everything applicable to you.  Write in </a:t>
            </a:r>
            <a:r>
              <a:rPr lang="en-US" sz="1800" dirty="0" smtClean="0">
                <a:cs typeface="+mn-cs"/>
              </a:rPr>
              <a:t>NA (not applicable) </a:t>
            </a:r>
            <a:r>
              <a:rPr lang="en-US" sz="1800" dirty="0">
                <a:cs typeface="+mn-cs"/>
              </a:rPr>
              <a:t>where </a:t>
            </a:r>
            <a:r>
              <a:rPr lang="en-US" sz="1800" dirty="0" smtClean="0">
                <a:cs typeface="+mn-cs"/>
              </a:rPr>
              <a:t>not.  </a:t>
            </a:r>
            <a:r>
              <a:rPr lang="en-US" sz="1800" dirty="0">
                <a:cs typeface="+mn-cs"/>
              </a:rPr>
              <a:t>Do not leave anything blank</a:t>
            </a:r>
            <a:r>
              <a:rPr lang="en-US" sz="1800" dirty="0" smtClean="0">
                <a:cs typeface="+mn-cs"/>
              </a:rPr>
              <a:t>. </a:t>
            </a:r>
          </a:p>
          <a:p>
            <a:pPr marL="0" indent="0" eaLnBrk="1" hangingPunct="1">
              <a:spcBef>
                <a:spcPct val="40000"/>
              </a:spcBef>
              <a:buNone/>
              <a:defRPr/>
            </a:pPr>
            <a:endParaRPr lang="en-US" sz="1800" dirty="0">
              <a:cs typeface="+mn-cs"/>
            </a:endParaRPr>
          </a:p>
          <a:p>
            <a:pPr eaLnBrk="1" hangingPunct="1">
              <a:spcBef>
                <a:spcPct val="40000"/>
              </a:spcBef>
              <a:defRPr/>
            </a:pPr>
            <a:r>
              <a:rPr lang="en-US" sz="1800" dirty="0" smtClean="0">
                <a:cs typeface="+mn-cs"/>
              </a:rPr>
              <a:t>Be sure everything </a:t>
            </a:r>
            <a:r>
              <a:rPr lang="en-US" sz="1800" dirty="0">
                <a:cs typeface="+mn-cs"/>
              </a:rPr>
              <a:t>matches your resume – </a:t>
            </a:r>
            <a:r>
              <a:rPr lang="en-US" sz="1800" dirty="0" smtClean="0">
                <a:cs typeface="+mn-cs"/>
              </a:rPr>
              <a:t>the employer will </a:t>
            </a:r>
            <a:r>
              <a:rPr lang="en-US" sz="1800" dirty="0">
                <a:cs typeface="+mn-cs"/>
              </a:rPr>
              <a:t>check.  (Have a copy of your resume </a:t>
            </a:r>
            <a:r>
              <a:rPr lang="en-US" sz="1800" dirty="0" smtClean="0">
                <a:cs typeface="+mn-cs"/>
              </a:rPr>
              <a:t>handy AND a copy of your spreadsheets.)</a:t>
            </a:r>
          </a:p>
          <a:p>
            <a:pPr marL="0" indent="0" eaLnBrk="1" hangingPunct="1">
              <a:spcBef>
                <a:spcPct val="40000"/>
              </a:spcBef>
              <a:buNone/>
              <a:defRPr/>
            </a:pPr>
            <a:endParaRPr lang="en-US" sz="1800" dirty="0">
              <a:cs typeface="+mn-cs"/>
            </a:endParaRPr>
          </a:p>
          <a:p>
            <a:pPr eaLnBrk="1" hangingPunct="1">
              <a:spcBef>
                <a:spcPct val="40000"/>
              </a:spcBef>
              <a:defRPr/>
            </a:pPr>
            <a:r>
              <a:rPr lang="en-US" sz="1800" dirty="0">
                <a:cs typeface="+mn-cs"/>
              </a:rPr>
              <a:t>Do not write </a:t>
            </a:r>
            <a:r>
              <a:rPr lang="ja-JP" altLang="en-US" sz="1800" dirty="0" smtClean="0">
                <a:cs typeface="+mn-cs"/>
              </a:rPr>
              <a:t>“</a:t>
            </a:r>
            <a:r>
              <a:rPr lang="en-US" sz="1800" dirty="0" smtClean="0">
                <a:cs typeface="+mn-cs"/>
              </a:rPr>
              <a:t>see resume</a:t>
            </a:r>
            <a:r>
              <a:rPr lang="ja-JP" altLang="en-US" sz="1800" dirty="0" smtClean="0">
                <a:cs typeface="+mn-cs"/>
              </a:rPr>
              <a:t>”</a:t>
            </a:r>
            <a:r>
              <a:rPr lang="en-US" sz="1800" dirty="0" smtClean="0">
                <a:cs typeface="+mn-cs"/>
              </a:rPr>
              <a:t> </a:t>
            </a:r>
            <a:r>
              <a:rPr lang="en-US" sz="1800" dirty="0">
                <a:cs typeface="+mn-cs"/>
              </a:rPr>
              <a:t>even if you are repeating the information on the </a:t>
            </a:r>
            <a:r>
              <a:rPr lang="en-US" sz="1800" dirty="0" smtClean="0">
                <a:cs typeface="+mn-cs"/>
              </a:rPr>
              <a:t>resume</a:t>
            </a:r>
            <a:r>
              <a:rPr lang="en-US" sz="1800" dirty="0">
                <a:cs typeface="+mn-cs"/>
              </a:rPr>
              <a:t>.  </a:t>
            </a:r>
            <a:r>
              <a:rPr lang="en-US" sz="1800" dirty="0" smtClean="0">
                <a:cs typeface="+mn-cs"/>
              </a:rPr>
              <a:t>The </a:t>
            </a:r>
            <a:r>
              <a:rPr lang="en-US" sz="1800" dirty="0">
                <a:cs typeface="+mn-cs"/>
              </a:rPr>
              <a:t>a</a:t>
            </a:r>
            <a:r>
              <a:rPr lang="en-US" sz="1800" dirty="0" smtClean="0">
                <a:cs typeface="+mn-cs"/>
              </a:rPr>
              <a:t>pplication </a:t>
            </a:r>
            <a:r>
              <a:rPr lang="en-US" sz="1800" dirty="0">
                <a:cs typeface="+mn-cs"/>
              </a:rPr>
              <a:t>could get separated from the </a:t>
            </a:r>
            <a:r>
              <a:rPr lang="en-US" sz="1800" dirty="0" smtClean="0">
                <a:cs typeface="+mn-cs"/>
              </a:rPr>
              <a:t>resume</a:t>
            </a:r>
            <a:r>
              <a:rPr lang="en-US" sz="1800" dirty="0">
                <a:cs typeface="+mn-cs"/>
              </a:rPr>
              <a:t>. </a:t>
            </a:r>
            <a:r>
              <a:rPr lang="en-US" sz="1800" dirty="0" smtClean="0">
                <a:cs typeface="+mn-cs"/>
              </a:rPr>
              <a:t>“See resume” might give the appearance that you </a:t>
            </a:r>
            <a:r>
              <a:rPr lang="en-US" sz="1800" dirty="0">
                <a:cs typeface="+mn-cs"/>
              </a:rPr>
              <a:t>take short cuts and </a:t>
            </a:r>
            <a:r>
              <a:rPr lang="en-US" sz="1800" dirty="0" smtClean="0">
                <a:cs typeface="+mn-cs"/>
              </a:rPr>
              <a:t>this could </a:t>
            </a:r>
            <a:r>
              <a:rPr lang="en-US" sz="1800" dirty="0">
                <a:cs typeface="+mn-cs"/>
              </a:rPr>
              <a:t>be viewed negatively.</a:t>
            </a:r>
          </a:p>
        </p:txBody>
      </p:sp>
      <p:sp>
        <p:nvSpPr>
          <p:cNvPr id="3" name="Slide Number Placeholder 2"/>
          <p:cNvSpPr>
            <a:spLocks noGrp="1"/>
          </p:cNvSpPr>
          <p:nvPr>
            <p:ph type="sldNum" sz="quarter" idx="12"/>
          </p:nvPr>
        </p:nvSpPr>
        <p:spPr/>
        <p:txBody>
          <a:bodyPr/>
          <a:lstStyle/>
          <a:p>
            <a:pPr>
              <a:defRPr/>
            </a:pPr>
            <a:fld id="{499AEFA2-FC09-504E-9815-9B66B64A1D8A}" type="slidenum">
              <a:rPr lang="en-US" smtClean="0"/>
              <a:pPr>
                <a:defRPr/>
              </a:pPr>
              <a:t>24</a:t>
            </a:fld>
            <a:endParaRPr lang="en-US"/>
          </a:p>
        </p:txBody>
      </p:sp>
    </p:spTree>
    <p:extLst>
      <p:ext uri="{BB962C8B-B14F-4D97-AF65-F5344CB8AC3E}">
        <p14:creationId xmlns:p14="http://schemas.microsoft.com/office/powerpoint/2010/main" val="1525870439"/>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47981" y="709960"/>
            <a:ext cx="5046414" cy="788640"/>
          </a:xfrm>
          <a:prstGeom prst="rect">
            <a:avLst/>
          </a:prstGeom>
        </p:spPr>
        <p:txBody>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n-US" sz="3600" i="1" dirty="0" smtClean="0">
                <a:latin typeface="+mn-lt"/>
              </a:rPr>
              <a:t>Cover Letters</a:t>
            </a:r>
            <a:endParaRPr lang="en-US" sz="3600" i="1" dirty="0">
              <a:latin typeface="+mn-lt"/>
            </a:endParaRPr>
          </a:p>
        </p:txBody>
      </p:sp>
      <p:sp>
        <p:nvSpPr>
          <p:cNvPr id="5" name="Rectangle 4"/>
          <p:cNvSpPr>
            <a:spLocks noGrp="1" noChangeArrowheads="1"/>
          </p:cNvSpPr>
          <p:nvPr/>
        </p:nvSpPr>
        <p:spPr bwMode="auto">
          <a:xfrm>
            <a:off x="947980" y="1974850"/>
            <a:ext cx="8043620" cy="421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spcBef>
                <a:spcPct val="40000"/>
              </a:spcBef>
              <a:defRPr/>
            </a:pPr>
            <a:r>
              <a:rPr lang="en-US" sz="1800" dirty="0">
                <a:cs typeface="+mn-cs"/>
              </a:rPr>
              <a:t>Always include a cover letter when mailing your </a:t>
            </a:r>
            <a:r>
              <a:rPr lang="en-US" sz="1800" dirty="0" smtClean="0">
                <a:cs typeface="+mn-cs"/>
              </a:rPr>
              <a:t>resume</a:t>
            </a:r>
            <a:endParaRPr lang="en-US" sz="1800" dirty="0">
              <a:cs typeface="+mn-cs"/>
            </a:endParaRPr>
          </a:p>
          <a:p>
            <a:pPr eaLnBrk="1" hangingPunct="1">
              <a:spcBef>
                <a:spcPct val="40000"/>
              </a:spcBef>
              <a:defRPr/>
            </a:pPr>
            <a:r>
              <a:rPr lang="en-US" sz="1800" dirty="0">
                <a:cs typeface="+mn-cs"/>
              </a:rPr>
              <a:t>The same text can be used in an email </a:t>
            </a:r>
            <a:r>
              <a:rPr lang="en-US" sz="1800" dirty="0" smtClean="0">
                <a:cs typeface="+mn-cs"/>
              </a:rPr>
              <a:t>to which you attach your resume, simply </a:t>
            </a:r>
            <a:r>
              <a:rPr lang="en-US" sz="1800" dirty="0">
                <a:cs typeface="+mn-cs"/>
              </a:rPr>
              <a:t>copy and paste</a:t>
            </a:r>
            <a:r>
              <a:rPr lang="en-US" sz="1800" dirty="0" smtClean="0">
                <a:cs typeface="+mn-cs"/>
              </a:rPr>
              <a:t>. DO NOT merely send an email that says “see attached” with no introduction or expression of interest in the job.</a:t>
            </a:r>
            <a:endParaRPr lang="en-US" sz="1800" dirty="0">
              <a:cs typeface="+mn-cs"/>
            </a:endParaRPr>
          </a:p>
          <a:p>
            <a:pPr eaLnBrk="1" hangingPunct="1">
              <a:spcBef>
                <a:spcPct val="40000"/>
              </a:spcBef>
              <a:defRPr/>
            </a:pPr>
            <a:r>
              <a:rPr lang="en-US" sz="1800" dirty="0">
                <a:cs typeface="+mn-cs"/>
              </a:rPr>
              <a:t>Must haves:</a:t>
            </a:r>
          </a:p>
          <a:p>
            <a:pPr lvl="1" eaLnBrk="1" hangingPunct="1">
              <a:spcBef>
                <a:spcPct val="40000"/>
              </a:spcBef>
              <a:defRPr/>
            </a:pPr>
            <a:r>
              <a:rPr lang="en-US" sz="1800" dirty="0"/>
              <a:t>Your contact </a:t>
            </a:r>
            <a:r>
              <a:rPr lang="en-US" sz="1800" dirty="0" smtClean="0"/>
              <a:t>information</a:t>
            </a:r>
            <a:endParaRPr lang="en-US" sz="1800" dirty="0"/>
          </a:p>
          <a:p>
            <a:pPr lvl="1" eaLnBrk="1" hangingPunct="1">
              <a:spcBef>
                <a:spcPct val="40000"/>
              </a:spcBef>
              <a:defRPr/>
            </a:pPr>
            <a:r>
              <a:rPr lang="en-US" sz="1800" dirty="0" smtClean="0"/>
              <a:t>Date</a:t>
            </a:r>
            <a:endParaRPr lang="en-US" sz="1800" dirty="0"/>
          </a:p>
          <a:p>
            <a:pPr lvl="1" eaLnBrk="1" hangingPunct="1">
              <a:spcBef>
                <a:spcPct val="40000"/>
              </a:spcBef>
              <a:defRPr/>
            </a:pPr>
            <a:r>
              <a:rPr lang="en-US" sz="1800" dirty="0"/>
              <a:t>Person you are writing to – name and </a:t>
            </a:r>
            <a:r>
              <a:rPr lang="en-US" sz="1800" dirty="0" smtClean="0"/>
              <a:t>title (double check spelling of names)</a:t>
            </a:r>
            <a:endParaRPr lang="en-US" sz="1800" dirty="0"/>
          </a:p>
          <a:p>
            <a:pPr lvl="1" eaLnBrk="1" hangingPunct="1">
              <a:spcBef>
                <a:spcPct val="40000"/>
              </a:spcBef>
              <a:defRPr/>
            </a:pPr>
            <a:r>
              <a:rPr lang="en-US" sz="1800" dirty="0"/>
              <a:t>Why you are </a:t>
            </a:r>
            <a:r>
              <a:rPr lang="en-US" sz="1800" dirty="0" smtClean="0"/>
              <a:t>writing. “Thank you for the opportunity to apply for ABC position…”</a:t>
            </a:r>
            <a:endParaRPr lang="en-US" sz="1800" dirty="0"/>
          </a:p>
          <a:p>
            <a:pPr lvl="1" eaLnBrk="1" hangingPunct="1">
              <a:spcBef>
                <a:spcPct val="40000"/>
              </a:spcBef>
              <a:defRPr/>
            </a:pPr>
            <a:r>
              <a:rPr lang="en-US" sz="1800" dirty="0" smtClean="0"/>
              <a:t>Name the position for which you </a:t>
            </a:r>
            <a:r>
              <a:rPr lang="en-US" sz="1800" dirty="0"/>
              <a:t>are </a:t>
            </a:r>
            <a:r>
              <a:rPr lang="en-US" sz="1800" dirty="0" smtClean="0"/>
              <a:t>applying</a:t>
            </a:r>
            <a:endParaRPr lang="en-US" sz="1800" dirty="0"/>
          </a:p>
          <a:p>
            <a:pPr lvl="1" eaLnBrk="1" hangingPunct="1">
              <a:spcBef>
                <a:spcPct val="40000"/>
              </a:spcBef>
              <a:defRPr/>
            </a:pPr>
            <a:endParaRPr lang="en-US" sz="2400" dirty="0">
              <a:latin typeface="Arial" charset="0"/>
            </a:endParaRPr>
          </a:p>
        </p:txBody>
      </p:sp>
      <p:sp>
        <p:nvSpPr>
          <p:cNvPr id="3" name="Slide Number Placeholder 2"/>
          <p:cNvSpPr>
            <a:spLocks noGrp="1"/>
          </p:cNvSpPr>
          <p:nvPr>
            <p:ph type="sldNum" sz="quarter" idx="12"/>
          </p:nvPr>
        </p:nvSpPr>
        <p:spPr/>
        <p:txBody>
          <a:bodyPr/>
          <a:lstStyle/>
          <a:p>
            <a:pPr>
              <a:defRPr/>
            </a:pPr>
            <a:fld id="{499AEFA2-FC09-504E-9815-9B66B64A1D8A}" type="slidenum">
              <a:rPr lang="en-US" smtClean="0"/>
              <a:pPr>
                <a:defRPr/>
              </a:pPr>
              <a:t>25</a:t>
            </a:fld>
            <a:endParaRPr lang="en-US"/>
          </a:p>
        </p:txBody>
      </p:sp>
    </p:spTree>
    <p:extLst>
      <p:ext uri="{BB962C8B-B14F-4D97-AF65-F5344CB8AC3E}">
        <p14:creationId xmlns:p14="http://schemas.microsoft.com/office/powerpoint/2010/main" val="1890905696"/>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47981" y="709959"/>
            <a:ext cx="5046414" cy="928341"/>
          </a:xfrm>
          <a:prstGeom prst="rect">
            <a:avLst/>
          </a:prstGeom>
        </p:spPr>
        <p:txBody>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n-US" sz="3600" i="1" dirty="0" smtClean="0">
                <a:latin typeface="+mn-lt"/>
              </a:rPr>
              <a:t>Cover Letter Content</a:t>
            </a:r>
          </a:p>
        </p:txBody>
      </p:sp>
      <p:sp>
        <p:nvSpPr>
          <p:cNvPr id="5" name="Rectangle 4"/>
          <p:cNvSpPr>
            <a:spLocks noGrp="1" noChangeArrowheads="1"/>
          </p:cNvSpPr>
          <p:nvPr/>
        </p:nvSpPr>
        <p:spPr bwMode="auto">
          <a:xfrm>
            <a:off x="671755" y="1651000"/>
            <a:ext cx="7614995" cy="421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spcBef>
                <a:spcPct val="40000"/>
              </a:spcBef>
              <a:defRPr/>
            </a:pPr>
            <a:r>
              <a:rPr lang="en-US" sz="1600" dirty="0" smtClean="0">
                <a:cs typeface="+mn-cs"/>
              </a:rPr>
              <a:t>If possible, include the name of the person who will receive your resume. If you can’t get a name, it is ok to use </a:t>
            </a:r>
            <a:r>
              <a:rPr lang="en-US" sz="1600" i="1" dirty="0" smtClean="0">
                <a:cs typeface="+mn-cs"/>
              </a:rPr>
              <a:t>“Dear Hiring Manager”, “Review Committee”, “Recruitment Team”, </a:t>
            </a:r>
            <a:r>
              <a:rPr lang="en-US" sz="1600" dirty="0" smtClean="0">
                <a:cs typeface="+mn-cs"/>
              </a:rPr>
              <a:t>etc. </a:t>
            </a:r>
          </a:p>
          <a:p>
            <a:pPr eaLnBrk="1" hangingPunct="1">
              <a:spcBef>
                <a:spcPct val="40000"/>
              </a:spcBef>
              <a:defRPr/>
            </a:pPr>
            <a:r>
              <a:rPr lang="en-US" sz="1600" dirty="0" smtClean="0">
                <a:cs typeface="+mn-cs"/>
              </a:rPr>
              <a:t>Refer to the specific job for which you are applying and where you saw the posting, </a:t>
            </a:r>
            <a:r>
              <a:rPr lang="en-US" sz="1600" i="1" dirty="0" smtClean="0">
                <a:cs typeface="+mn-cs"/>
              </a:rPr>
              <a:t>“Thank you for the opportunity to apply for the Administrative Assistant position I saw posted in the Houston Chronicle on Sunday.”</a:t>
            </a:r>
            <a:endParaRPr lang="en-US" sz="1600" dirty="0" smtClean="0">
              <a:cs typeface="+mn-cs"/>
            </a:endParaRPr>
          </a:p>
          <a:p>
            <a:pPr eaLnBrk="1" hangingPunct="1">
              <a:spcBef>
                <a:spcPct val="40000"/>
              </a:spcBef>
              <a:defRPr/>
            </a:pPr>
            <a:r>
              <a:rPr lang="en-US" sz="1600" dirty="0" smtClean="0"/>
              <a:t>Include a brief statement about your interest in the job and why. </a:t>
            </a:r>
            <a:r>
              <a:rPr lang="en-US" sz="1600" i="1" dirty="0" smtClean="0"/>
              <a:t>“As you will see on the attached resume I have extensive experience in outside sales and have an excellent track record of generating new customers. I would love to join the team at ABC company to help grow your customer base.”</a:t>
            </a:r>
          </a:p>
          <a:p>
            <a:pPr eaLnBrk="1" hangingPunct="1">
              <a:spcBef>
                <a:spcPct val="40000"/>
              </a:spcBef>
              <a:defRPr/>
            </a:pPr>
            <a:r>
              <a:rPr lang="en-US" sz="1600" dirty="0" smtClean="0"/>
              <a:t>Include a statement about what inspires or motivates you. </a:t>
            </a:r>
            <a:r>
              <a:rPr lang="en-US" sz="1600" i="1" dirty="0" smtClean="0"/>
              <a:t>“What motivates me most in my work is the sense of accomplishment that comes with tackling an important project and seeing it through to completion.”</a:t>
            </a:r>
          </a:p>
          <a:p>
            <a:pPr eaLnBrk="1" hangingPunct="1">
              <a:spcBef>
                <a:spcPct val="40000"/>
              </a:spcBef>
              <a:defRPr/>
            </a:pPr>
            <a:endParaRPr lang="en-US" sz="1600" i="1" dirty="0"/>
          </a:p>
          <a:p>
            <a:pPr lvl="1" eaLnBrk="1" hangingPunct="1">
              <a:spcBef>
                <a:spcPct val="40000"/>
              </a:spcBef>
              <a:defRPr/>
            </a:pPr>
            <a:endParaRPr lang="en-US" sz="2400" dirty="0">
              <a:latin typeface="Arial" charset="0"/>
            </a:endParaRPr>
          </a:p>
        </p:txBody>
      </p:sp>
      <p:sp>
        <p:nvSpPr>
          <p:cNvPr id="3" name="Slide Number Placeholder 2"/>
          <p:cNvSpPr>
            <a:spLocks noGrp="1"/>
          </p:cNvSpPr>
          <p:nvPr>
            <p:ph type="sldNum" sz="quarter" idx="12"/>
          </p:nvPr>
        </p:nvSpPr>
        <p:spPr/>
        <p:txBody>
          <a:bodyPr/>
          <a:lstStyle/>
          <a:p>
            <a:pPr>
              <a:defRPr/>
            </a:pPr>
            <a:fld id="{499AEFA2-FC09-504E-9815-9B66B64A1D8A}" type="slidenum">
              <a:rPr lang="en-US" smtClean="0"/>
              <a:pPr>
                <a:defRPr/>
              </a:pPr>
              <a:t>26</a:t>
            </a:fld>
            <a:endParaRPr lang="en-US"/>
          </a:p>
        </p:txBody>
      </p:sp>
    </p:spTree>
    <p:extLst>
      <p:ext uri="{BB962C8B-B14F-4D97-AF65-F5344CB8AC3E}">
        <p14:creationId xmlns:p14="http://schemas.microsoft.com/office/powerpoint/2010/main" val="4105705463"/>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47981" y="709959"/>
            <a:ext cx="5046414" cy="928341"/>
          </a:xfrm>
          <a:prstGeom prst="rect">
            <a:avLst/>
          </a:prstGeom>
        </p:spPr>
        <p:txBody>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n-US" sz="3600" i="1" dirty="0" smtClean="0">
                <a:latin typeface="+mn-lt"/>
              </a:rPr>
              <a:t>Cover Letter Format</a:t>
            </a:r>
          </a:p>
        </p:txBody>
      </p:sp>
      <p:sp>
        <p:nvSpPr>
          <p:cNvPr id="5" name="Rectangle 4"/>
          <p:cNvSpPr>
            <a:spLocks noGrp="1" noChangeArrowheads="1"/>
          </p:cNvSpPr>
          <p:nvPr/>
        </p:nvSpPr>
        <p:spPr bwMode="auto">
          <a:xfrm>
            <a:off x="671755" y="1651000"/>
            <a:ext cx="7614995" cy="470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spcBef>
                <a:spcPct val="40000"/>
              </a:spcBef>
              <a:buNone/>
              <a:defRPr/>
            </a:pPr>
            <a:r>
              <a:rPr lang="en-US" sz="1600" dirty="0" smtClean="0"/>
              <a:t>	</a:t>
            </a:r>
            <a:r>
              <a:rPr lang="en-US" sz="1200" dirty="0" smtClean="0"/>
              <a:t>										Your Name</a:t>
            </a:r>
          </a:p>
          <a:p>
            <a:pPr marL="0" indent="0" eaLnBrk="1" hangingPunct="1">
              <a:spcBef>
                <a:spcPct val="40000"/>
              </a:spcBef>
              <a:buNone/>
              <a:defRPr/>
            </a:pPr>
            <a:r>
              <a:rPr lang="en-US" sz="1200" dirty="0"/>
              <a:t>	</a:t>
            </a:r>
            <a:r>
              <a:rPr lang="en-US" sz="1200" dirty="0" smtClean="0"/>
              <a:t>										Your Phone Number</a:t>
            </a:r>
          </a:p>
          <a:p>
            <a:pPr marL="0" indent="0" eaLnBrk="1" hangingPunct="1">
              <a:spcBef>
                <a:spcPct val="40000"/>
              </a:spcBef>
              <a:buNone/>
              <a:defRPr/>
            </a:pPr>
            <a:r>
              <a:rPr lang="en-US" sz="1200" dirty="0"/>
              <a:t>	</a:t>
            </a:r>
            <a:r>
              <a:rPr lang="en-US" sz="1200" dirty="0" smtClean="0"/>
              <a:t>										Your Email Address</a:t>
            </a:r>
          </a:p>
          <a:p>
            <a:pPr marL="0" indent="0" eaLnBrk="1" hangingPunct="1">
              <a:spcBef>
                <a:spcPct val="40000"/>
              </a:spcBef>
              <a:buNone/>
              <a:defRPr/>
            </a:pPr>
            <a:r>
              <a:rPr lang="en-US" sz="1200" dirty="0" smtClean="0">
                <a:solidFill>
                  <a:srgbClr val="0070C0"/>
                </a:solidFill>
              </a:rPr>
              <a:t>(hit return two or three times)</a:t>
            </a:r>
          </a:p>
          <a:p>
            <a:pPr marL="0" indent="0" eaLnBrk="1" hangingPunct="1">
              <a:spcBef>
                <a:spcPct val="40000"/>
              </a:spcBef>
              <a:buNone/>
              <a:defRPr/>
            </a:pPr>
            <a:endParaRPr lang="en-US" sz="1200" dirty="0"/>
          </a:p>
          <a:p>
            <a:pPr marL="0" indent="0" eaLnBrk="1" hangingPunct="1">
              <a:spcBef>
                <a:spcPct val="40000"/>
              </a:spcBef>
              <a:buNone/>
              <a:defRPr/>
            </a:pPr>
            <a:r>
              <a:rPr lang="en-US" sz="1200" dirty="0" smtClean="0"/>
              <a:t>Date (in word format: July 10, 2014) </a:t>
            </a:r>
            <a:r>
              <a:rPr lang="en-US" sz="1200" dirty="0" smtClean="0">
                <a:solidFill>
                  <a:srgbClr val="0070C0"/>
                </a:solidFill>
              </a:rPr>
              <a:t>– hit return three times</a:t>
            </a:r>
          </a:p>
          <a:p>
            <a:pPr marL="0" indent="0" eaLnBrk="1" hangingPunct="1">
              <a:spcBef>
                <a:spcPct val="40000"/>
              </a:spcBef>
              <a:buNone/>
              <a:defRPr/>
            </a:pPr>
            <a:endParaRPr lang="en-US" sz="1200" dirty="0"/>
          </a:p>
          <a:p>
            <a:pPr marL="0" indent="0" eaLnBrk="1" hangingPunct="1">
              <a:spcBef>
                <a:spcPct val="40000"/>
              </a:spcBef>
              <a:buNone/>
              <a:defRPr/>
            </a:pPr>
            <a:endParaRPr lang="en-US" sz="1200" dirty="0" smtClean="0"/>
          </a:p>
          <a:p>
            <a:pPr marL="0" indent="0" eaLnBrk="1" hangingPunct="1">
              <a:spcBef>
                <a:spcPct val="40000"/>
              </a:spcBef>
              <a:buNone/>
              <a:defRPr/>
            </a:pPr>
            <a:r>
              <a:rPr lang="en-US" sz="1200" dirty="0" smtClean="0"/>
              <a:t>Name of Company Contact</a:t>
            </a:r>
          </a:p>
          <a:p>
            <a:pPr marL="0" indent="0" eaLnBrk="1" hangingPunct="1">
              <a:spcBef>
                <a:spcPct val="40000"/>
              </a:spcBef>
              <a:buNone/>
              <a:defRPr/>
            </a:pPr>
            <a:r>
              <a:rPr lang="en-US" sz="1200" dirty="0" smtClean="0"/>
              <a:t>Company Name</a:t>
            </a:r>
          </a:p>
          <a:p>
            <a:pPr marL="0" indent="0" eaLnBrk="1" hangingPunct="1">
              <a:spcBef>
                <a:spcPct val="40000"/>
              </a:spcBef>
              <a:buNone/>
              <a:defRPr/>
            </a:pPr>
            <a:r>
              <a:rPr lang="en-US" sz="1200" dirty="0" smtClean="0"/>
              <a:t>Company Street Address</a:t>
            </a:r>
          </a:p>
          <a:p>
            <a:pPr marL="0" indent="0" eaLnBrk="1" hangingPunct="1">
              <a:spcBef>
                <a:spcPct val="40000"/>
              </a:spcBef>
              <a:buNone/>
              <a:defRPr/>
            </a:pPr>
            <a:r>
              <a:rPr lang="en-US" sz="1200" dirty="0" smtClean="0"/>
              <a:t>City, State, ZIP </a:t>
            </a:r>
            <a:r>
              <a:rPr lang="en-US" sz="1200" dirty="0" smtClean="0">
                <a:solidFill>
                  <a:srgbClr val="0070C0"/>
                </a:solidFill>
              </a:rPr>
              <a:t>– hit return two times</a:t>
            </a:r>
          </a:p>
          <a:p>
            <a:pPr marL="0" indent="0" eaLnBrk="1" hangingPunct="1">
              <a:spcBef>
                <a:spcPct val="40000"/>
              </a:spcBef>
              <a:buNone/>
              <a:defRPr/>
            </a:pPr>
            <a:endParaRPr lang="en-US" sz="1200" dirty="0">
              <a:solidFill>
                <a:srgbClr val="0070C0"/>
              </a:solidFill>
            </a:endParaRPr>
          </a:p>
          <a:p>
            <a:pPr marL="0" indent="0" eaLnBrk="1" hangingPunct="1">
              <a:spcBef>
                <a:spcPct val="40000"/>
              </a:spcBef>
              <a:buNone/>
              <a:defRPr/>
            </a:pPr>
            <a:r>
              <a:rPr lang="en-US" sz="1200" dirty="0" smtClean="0"/>
              <a:t>re: (position title for which you are applying) </a:t>
            </a:r>
            <a:r>
              <a:rPr lang="en-US" sz="1200" dirty="0" smtClean="0">
                <a:solidFill>
                  <a:srgbClr val="0070C0"/>
                </a:solidFill>
              </a:rPr>
              <a:t>– hit return two times</a:t>
            </a:r>
          </a:p>
          <a:p>
            <a:pPr marL="0" indent="0" eaLnBrk="1" hangingPunct="1">
              <a:spcBef>
                <a:spcPct val="40000"/>
              </a:spcBef>
              <a:buNone/>
              <a:defRPr/>
            </a:pPr>
            <a:endParaRPr lang="en-US" sz="1200" dirty="0"/>
          </a:p>
          <a:p>
            <a:pPr marL="0" indent="0" eaLnBrk="1" hangingPunct="1">
              <a:spcBef>
                <a:spcPct val="40000"/>
              </a:spcBef>
              <a:buNone/>
              <a:defRPr/>
            </a:pPr>
            <a:r>
              <a:rPr lang="en-US" sz="1200" dirty="0" smtClean="0"/>
              <a:t>Dear (name of person you are sending it to OR “Hiring Manager”, etc.): </a:t>
            </a:r>
            <a:r>
              <a:rPr lang="en-US" sz="1200" dirty="0" smtClean="0">
                <a:solidFill>
                  <a:srgbClr val="0070C0"/>
                </a:solidFill>
              </a:rPr>
              <a:t>- hit return two times</a:t>
            </a:r>
          </a:p>
          <a:p>
            <a:pPr marL="0" indent="0" eaLnBrk="1" hangingPunct="1">
              <a:spcBef>
                <a:spcPct val="40000"/>
              </a:spcBef>
              <a:buNone/>
              <a:defRPr/>
            </a:pPr>
            <a:endParaRPr lang="en-US" sz="1200" dirty="0"/>
          </a:p>
          <a:p>
            <a:pPr marL="0" indent="0" eaLnBrk="1" hangingPunct="1">
              <a:spcBef>
                <a:spcPct val="40000"/>
              </a:spcBef>
              <a:buNone/>
              <a:defRPr/>
            </a:pPr>
            <a:r>
              <a:rPr lang="en-US" sz="1200" dirty="0" smtClean="0"/>
              <a:t>Body of Cover Letter</a:t>
            </a:r>
            <a:endParaRPr lang="en-US" sz="1200" dirty="0"/>
          </a:p>
          <a:p>
            <a:pPr lvl="1" eaLnBrk="1" hangingPunct="1">
              <a:spcBef>
                <a:spcPct val="40000"/>
              </a:spcBef>
              <a:defRPr/>
            </a:pPr>
            <a:endParaRPr lang="en-US" sz="2400" dirty="0">
              <a:latin typeface="Arial" charset="0"/>
            </a:endParaRPr>
          </a:p>
        </p:txBody>
      </p:sp>
      <p:sp>
        <p:nvSpPr>
          <p:cNvPr id="3" name="Slide Number Placeholder 2"/>
          <p:cNvSpPr>
            <a:spLocks noGrp="1"/>
          </p:cNvSpPr>
          <p:nvPr>
            <p:ph type="sldNum" sz="quarter" idx="12"/>
          </p:nvPr>
        </p:nvSpPr>
        <p:spPr/>
        <p:txBody>
          <a:bodyPr/>
          <a:lstStyle/>
          <a:p>
            <a:pPr>
              <a:defRPr/>
            </a:pPr>
            <a:fld id="{499AEFA2-FC09-504E-9815-9B66B64A1D8A}" type="slidenum">
              <a:rPr lang="en-US" smtClean="0"/>
              <a:pPr>
                <a:defRPr/>
              </a:pPr>
              <a:t>27</a:t>
            </a:fld>
            <a:endParaRPr lang="en-US"/>
          </a:p>
        </p:txBody>
      </p:sp>
    </p:spTree>
    <p:extLst>
      <p:ext uri="{BB962C8B-B14F-4D97-AF65-F5344CB8AC3E}">
        <p14:creationId xmlns:p14="http://schemas.microsoft.com/office/powerpoint/2010/main" val="1645780333"/>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47981" y="709959"/>
            <a:ext cx="5046414" cy="928341"/>
          </a:xfrm>
          <a:prstGeom prst="rect">
            <a:avLst/>
          </a:prstGeom>
        </p:spPr>
        <p:txBody>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n-US" sz="3600" i="1" dirty="0" smtClean="0">
                <a:latin typeface="+mn-lt"/>
              </a:rPr>
              <a:t>Cover Letter Sample</a:t>
            </a:r>
          </a:p>
        </p:txBody>
      </p:sp>
      <p:sp>
        <p:nvSpPr>
          <p:cNvPr id="5" name="Rectangle 4"/>
          <p:cNvSpPr>
            <a:spLocks noGrp="1" noChangeArrowheads="1"/>
          </p:cNvSpPr>
          <p:nvPr/>
        </p:nvSpPr>
        <p:spPr bwMode="auto">
          <a:xfrm>
            <a:off x="671755" y="1651000"/>
            <a:ext cx="7614995" cy="470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spcBef>
                <a:spcPct val="40000"/>
              </a:spcBef>
              <a:buNone/>
              <a:defRPr/>
            </a:pPr>
            <a:r>
              <a:rPr lang="en-US" sz="1600" dirty="0" smtClean="0"/>
              <a:t>	</a:t>
            </a:r>
            <a:r>
              <a:rPr lang="en-US" sz="1200" dirty="0" smtClean="0"/>
              <a:t>										Melissa Johnson</a:t>
            </a:r>
          </a:p>
          <a:p>
            <a:pPr marL="0" indent="0" eaLnBrk="1" hangingPunct="1">
              <a:spcBef>
                <a:spcPct val="40000"/>
              </a:spcBef>
              <a:buNone/>
              <a:defRPr/>
            </a:pPr>
            <a:r>
              <a:rPr lang="en-US" sz="1200" dirty="0"/>
              <a:t>	</a:t>
            </a:r>
            <a:r>
              <a:rPr lang="en-US" sz="1200" dirty="0" smtClean="0"/>
              <a:t>										555-245-6577</a:t>
            </a:r>
          </a:p>
          <a:p>
            <a:pPr marL="0" indent="0" eaLnBrk="1" hangingPunct="1">
              <a:spcBef>
                <a:spcPct val="40000"/>
              </a:spcBef>
              <a:buNone/>
              <a:defRPr/>
            </a:pPr>
            <a:r>
              <a:rPr lang="en-US" sz="1200" dirty="0"/>
              <a:t>	</a:t>
            </a:r>
            <a:r>
              <a:rPr lang="en-US" sz="1200" dirty="0" smtClean="0"/>
              <a:t>										m.johnson@gmail.com</a:t>
            </a:r>
          </a:p>
          <a:p>
            <a:pPr marL="0" indent="0" eaLnBrk="1" hangingPunct="1">
              <a:spcBef>
                <a:spcPct val="40000"/>
              </a:spcBef>
              <a:buNone/>
              <a:defRPr/>
            </a:pPr>
            <a:r>
              <a:rPr lang="en-US" sz="1200" dirty="0" smtClean="0">
                <a:solidFill>
                  <a:srgbClr val="0070C0"/>
                </a:solidFill>
              </a:rPr>
              <a:t>(return three two or three times)</a:t>
            </a:r>
          </a:p>
          <a:p>
            <a:pPr marL="0" indent="0" eaLnBrk="1" hangingPunct="1">
              <a:spcBef>
                <a:spcPct val="40000"/>
              </a:spcBef>
              <a:buNone/>
              <a:defRPr/>
            </a:pPr>
            <a:endParaRPr lang="en-US" sz="1200" dirty="0"/>
          </a:p>
          <a:p>
            <a:pPr marL="0" indent="0" eaLnBrk="1" hangingPunct="1">
              <a:spcBef>
                <a:spcPct val="40000"/>
              </a:spcBef>
              <a:buNone/>
              <a:defRPr/>
            </a:pPr>
            <a:r>
              <a:rPr lang="en-US" sz="1200" dirty="0" smtClean="0"/>
              <a:t>July 10, 2014 </a:t>
            </a:r>
            <a:r>
              <a:rPr lang="en-US" sz="1200" dirty="0" smtClean="0">
                <a:solidFill>
                  <a:srgbClr val="0070C0"/>
                </a:solidFill>
              </a:rPr>
              <a:t>– return three times</a:t>
            </a:r>
          </a:p>
          <a:p>
            <a:pPr marL="0" indent="0" eaLnBrk="1" hangingPunct="1">
              <a:spcBef>
                <a:spcPct val="40000"/>
              </a:spcBef>
              <a:buNone/>
              <a:defRPr/>
            </a:pPr>
            <a:endParaRPr lang="en-US" sz="1200" dirty="0"/>
          </a:p>
          <a:p>
            <a:pPr marL="0" indent="0" eaLnBrk="1" hangingPunct="1">
              <a:spcBef>
                <a:spcPct val="40000"/>
              </a:spcBef>
              <a:buNone/>
              <a:defRPr/>
            </a:pPr>
            <a:endParaRPr lang="en-US" sz="1200" dirty="0" smtClean="0"/>
          </a:p>
          <a:p>
            <a:pPr marL="0" indent="0" eaLnBrk="1" hangingPunct="1">
              <a:spcBef>
                <a:spcPct val="40000"/>
              </a:spcBef>
              <a:buNone/>
              <a:defRPr/>
            </a:pPr>
            <a:r>
              <a:rPr lang="en-US" sz="1200" dirty="0" smtClean="0"/>
              <a:t>Mr. Jameson Wilkes</a:t>
            </a:r>
          </a:p>
          <a:p>
            <a:pPr marL="0" indent="0" eaLnBrk="1" hangingPunct="1">
              <a:spcBef>
                <a:spcPct val="40000"/>
              </a:spcBef>
              <a:buNone/>
              <a:defRPr/>
            </a:pPr>
            <a:r>
              <a:rPr lang="en-US" sz="1200" dirty="0" smtClean="0"/>
              <a:t>ABC Healthcare</a:t>
            </a:r>
          </a:p>
          <a:p>
            <a:pPr marL="0" indent="0" eaLnBrk="1" hangingPunct="1">
              <a:spcBef>
                <a:spcPct val="40000"/>
              </a:spcBef>
              <a:buNone/>
              <a:defRPr/>
            </a:pPr>
            <a:r>
              <a:rPr lang="en-US" sz="1200" dirty="0" smtClean="0"/>
              <a:t>2455 Main Street</a:t>
            </a:r>
          </a:p>
          <a:p>
            <a:pPr marL="0" indent="0" eaLnBrk="1" hangingPunct="1">
              <a:spcBef>
                <a:spcPct val="40000"/>
              </a:spcBef>
              <a:buNone/>
              <a:defRPr/>
            </a:pPr>
            <a:r>
              <a:rPr lang="en-US" sz="1200" dirty="0" smtClean="0"/>
              <a:t>Houston, Texas 77006 </a:t>
            </a:r>
            <a:r>
              <a:rPr lang="en-US" sz="1200" dirty="0" smtClean="0">
                <a:solidFill>
                  <a:srgbClr val="0070C0"/>
                </a:solidFill>
              </a:rPr>
              <a:t>– return two times</a:t>
            </a:r>
          </a:p>
          <a:p>
            <a:pPr marL="0" indent="0" eaLnBrk="1" hangingPunct="1">
              <a:spcBef>
                <a:spcPct val="40000"/>
              </a:spcBef>
              <a:buNone/>
              <a:defRPr/>
            </a:pPr>
            <a:endParaRPr lang="en-US" sz="1200" dirty="0" smtClean="0"/>
          </a:p>
          <a:p>
            <a:pPr marL="0" indent="0" eaLnBrk="1" hangingPunct="1">
              <a:spcBef>
                <a:spcPct val="40000"/>
              </a:spcBef>
              <a:buNone/>
              <a:defRPr/>
            </a:pPr>
            <a:r>
              <a:rPr lang="en-US" sz="1200" dirty="0" smtClean="0"/>
              <a:t>re: Administrative Assistant Position </a:t>
            </a:r>
            <a:r>
              <a:rPr lang="en-US" sz="1200" dirty="0" smtClean="0">
                <a:solidFill>
                  <a:srgbClr val="0070C0"/>
                </a:solidFill>
              </a:rPr>
              <a:t>– return two times</a:t>
            </a:r>
          </a:p>
          <a:p>
            <a:pPr marL="0" indent="0" eaLnBrk="1" hangingPunct="1">
              <a:spcBef>
                <a:spcPct val="40000"/>
              </a:spcBef>
              <a:buNone/>
              <a:defRPr/>
            </a:pPr>
            <a:endParaRPr lang="en-US" sz="1200" dirty="0"/>
          </a:p>
          <a:p>
            <a:pPr marL="0" indent="0" eaLnBrk="1" hangingPunct="1">
              <a:spcBef>
                <a:spcPct val="40000"/>
              </a:spcBef>
              <a:buNone/>
              <a:defRPr/>
            </a:pPr>
            <a:r>
              <a:rPr lang="en-US" sz="1200" dirty="0" smtClean="0"/>
              <a:t>Dear Mr. Wilkes: </a:t>
            </a:r>
            <a:r>
              <a:rPr lang="en-US" sz="1200" dirty="0" smtClean="0">
                <a:solidFill>
                  <a:srgbClr val="0070C0"/>
                </a:solidFill>
              </a:rPr>
              <a:t>- return two times</a:t>
            </a:r>
          </a:p>
          <a:p>
            <a:pPr marL="0" indent="0" eaLnBrk="1" hangingPunct="1">
              <a:spcBef>
                <a:spcPct val="40000"/>
              </a:spcBef>
              <a:buNone/>
              <a:defRPr/>
            </a:pPr>
            <a:endParaRPr lang="en-US" sz="1200" dirty="0"/>
          </a:p>
          <a:p>
            <a:pPr marL="0" indent="0" eaLnBrk="1" hangingPunct="1">
              <a:spcBef>
                <a:spcPct val="40000"/>
              </a:spcBef>
              <a:buNone/>
              <a:defRPr/>
            </a:pPr>
            <a:r>
              <a:rPr lang="en-US" sz="1200" dirty="0" smtClean="0"/>
              <a:t>Body of Cover Letter</a:t>
            </a:r>
            <a:endParaRPr lang="en-US" sz="1200" dirty="0"/>
          </a:p>
          <a:p>
            <a:pPr lvl="1" eaLnBrk="1" hangingPunct="1">
              <a:spcBef>
                <a:spcPct val="40000"/>
              </a:spcBef>
              <a:defRPr/>
            </a:pPr>
            <a:endParaRPr lang="en-US" sz="2400" dirty="0">
              <a:latin typeface="Arial" charset="0"/>
            </a:endParaRPr>
          </a:p>
        </p:txBody>
      </p:sp>
      <p:sp>
        <p:nvSpPr>
          <p:cNvPr id="3" name="Slide Number Placeholder 2"/>
          <p:cNvSpPr>
            <a:spLocks noGrp="1"/>
          </p:cNvSpPr>
          <p:nvPr>
            <p:ph type="sldNum" sz="quarter" idx="12"/>
          </p:nvPr>
        </p:nvSpPr>
        <p:spPr/>
        <p:txBody>
          <a:bodyPr/>
          <a:lstStyle/>
          <a:p>
            <a:pPr>
              <a:defRPr/>
            </a:pPr>
            <a:fld id="{499AEFA2-FC09-504E-9815-9B66B64A1D8A}" type="slidenum">
              <a:rPr lang="en-US" smtClean="0"/>
              <a:pPr>
                <a:defRPr/>
              </a:pPr>
              <a:t>28</a:t>
            </a:fld>
            <a:endParaRPr lang="en-US"/>
          </a:p>
        </p:txBody>
      </p:sp>
    </p:spTree>
    <p:extLst>
      <p:ext uri="{BB962C8B-B14F-4D97-AF65-F5344CB8AC3E}">
        <p14:creationId xmlns:p14="http://schemas.microsoft.com/office/powerpoint/2010/main" val="2376735757"/>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47981" y="557560"/>
            <a:ext cx="5046414" cy="788640"/>
          </a:xfrm>
          <a:prstGeom prst="rect">
            <a:avLst/>
          </a:prstGeom>
        </p:spPr>
        <p:txBody>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n-US" sz="3600" i="1" dirty="0" smtClean="0"/>
              <a:t>Following Up</a:t>
            </a:r>
            <a:endParaRPr lang="en-US" sz="3600" i="1" dirty="0"/>
          </a:p>
        </p:txBody>
      </p:sp>
      <p:sp>
        <p:nvSpPr>
          <p:cNvPr id="5" name="Rectangle 4"/>
          <p:cNvSpPr>
            <a:spLocks noGrp="1" noChangeArrowheads="1"/>
          </p:cNvSpPr>
          <p:nvPr/>
        </p:nvSpPr>
        <p:spPr bwMode="auto">
          <a:xfrm>
            <a:off x="711200" y="1567657"/>
            <a:ext cx="8204200" cy="4960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spcBef>
                <a:spcPct val="0"/>
              </a:spcBef>
              <a:spcAft>
                <a:spcPct val="50000"/>
              </a:spcAft>
              <a:defRPr/>
            </a:pPr>
            <a:r>
              <a:rPr lang="en-US" sz="1400" dirty="0">
                <a:cs typeface="+mn-cs"/>
              </a:rPr>
              <a:t>Once you have submitted a resume (or an application), it is still YOUR RESPONSIBILITY to follow up </a:t>
            </a:r>
            <a:r>
              <a:rPr lang="en-US" sz="1400" dirty="0" smtClean="0">
                <a:cs typeface="+mn-cs"/>
              </a:rPr>
              <a:t>if </a:t>
            </a:r>
            <a:r>
              <a:rPr lang="en-US" sz="1400" dirty="0">
                <a:cs typeface="+mn-cs"/>
              </a:rPr>
              <a:t>you want an interview</a:t>
            </a:r>
            <a:r>
              <a:rPr lang="en-US" sz="1400" dirty="0" smtClean="0">
                <a:cs typeface="+mn-cs"/>
              </a:rPr>
              <a:t>.</a:t>
            </a:r>
            <a:endParaRPr lang="en-US" sz="800" dirty="0">
              <a:cs typeface="+mn-cs"/>
            </a:endParaRPr>
          </a:p>
          <a:p>
            <a:pPr lvl="1" eaLnBrk="1" hangingPunct="1">
              <a:spcBef>
                <a:spcPct val="0"/>
              </a:spcBef>
              <a:spcAft>
                <a:spcPct val="50000"/>
              </a:spcAft>
              <a:defRPr/>
            </a:pPr>
            <a:r>
              <a:rPr lang="en-US" sz="1400" dirty="0"/>
              <a:t>Some managers wait to see </a:t>
            </a:r>
            <a:r>
              <a:rPr lang="en-US" sz="1400" dirty="0" smtClean="0"/>
              <a:t>which applicants </a:t>
            </a:r>
            <a:r>
              <a:rPr lang="en-US" sz="1400" dirty="0"/>
              <a:t>will follow up as a tool for whittling down the </a:t>
            </a:r>
            <a:r>
              <a:rPr lang="en-US" sz="1400" dirty="0" smtClean="0"/>
              <a:t>pile</a:t>
            </a:r>
          </a:p>
          <a:p>
            <a:pPr marL="457200" lvl="1" indent="0" eaLnBrk="1" hangingPunct="1">
              <a:spcBef>
                <a:spcPct val="0"/>
              </a:spcBef>
              <a:spcAft>
                <a:spcPct val="50000"/>
              </a:spcAft>
              <a:buNone/>
              <a:defRPr/>
            </a:pPr>
            <a:endParaRPr lang="en-US" sz="800" dirty="0"/>
          </a:p>
          <a:p>
            <a:pPr eaLnBrk="1" hangingPunct="1">
              <a:spcBef>
                <a:spcPct val="0"/>
              </a:spcBef>
              <a:spcAft>
                <a:spcPct val="50000"/>
              </a:spcAft>
              <a:defRPr/>
            </a:pPr>
            <a:r>
              <a:rPr lang="en-US" sz="1400" dirty="0">
                <a:cs typeface="+mn-cs"/>
              </a:rPr>
              <a:t>To follow up, you must have a name and contact information.  </a:t>
            </a:r>
          </a:p>
          <a:p>
            <a:pPr lvl="1" eaLnBrk="1" hangingPunct="1">
              <a:spcBef>
                <a:spcPct val="0"/>
              </a:spcBef>
              <a:spcAft>
                <a:spcPct val="50000"/>
              </a:spcAft>
              <a:defRPr/>
            </a:pPr>
            <a:r>
              <a:rPr lang="en-US" sz="1400" dirty="0"/>
              <a:t>Try to get the name, phone number and email address of the person responsible for processing the application. You will have better success if you follow up with a person by </a:t>
            </a:r>
            <a:r>
              <a:rPr lang="en-US" sz="1400" dirty="0" smtClean="0"/>
              <a:t>name</a:t>
            </a:r>
          </a:p>
          <a:p>
            <a:pPr lvl="1" eaLnBrk="1" hangingPunct="1">
              <a:spcBef>
                <a:spcPct val="0"/>
              </a:spcBef>
              <a:spcAft>
                <a:spcPct val="50000"/>
              </a:spcAft>
              <a:defRPr/>
            </a:pPr>
            <a:endParaRPr lang="en-US" sz="800" dirty="0"/>
          </a:p>
          <a:p>
            <a:pPr eaLnBrk="1" hangingPunct="1">
              <a:spcBef>
                <a:spcPct val="0"/>
              </a:spcBef>
              <a:spcAft>
                <a:spcPct val="50000"/>
              </a:spcAft>
              <a:defRPr/>
            </a:pPr>
            <a:r>
              <a:rPr lang="en-US" sz="1400" dirty="0">
                <a:cs typeface="+mn-cs"/>
              </a:rPr>
              <a:t>Use </a:t>
            </a:r>
            <a:r>
              <a:rPr lang="ja-JP" altLang="en-US" sz="1400" dirty="0">
                <a:cs typeface="+mn-cs"/>
              </a:rPr>
              <a:t>“</a:t>
            </a:r>
            <a:r>
              <a:rPr lang="en-US" sz="1400" dirty="0">
                <a:cs typeface="+mn-cs"/>
              </a:rPr>
              <a:t>polite persistence</a:t>
            </a:r>
            <a:r>
              <a:rPr lang="ja-JP" altLang="en-US" sz="1400" dirty="0">
                <a:cs typeface="+mn-cs"/>
              </a:rPr>
              <a:t>”</a:t>
            </a:r>
            <a:r>
              <a:rPr lang="en-US" sz="1400" dirty="0">
                <a:cs typeface="+mn-cs"/>
              </a:rPr>
              <a:t> and follow up once per week, or on whatever schedule they tell you</a:t>
            </a:r>
            <a:r>
              <a:rPr lang="en-US" sz="1400" dirty="0" smtClean="0">
                <a:cs typeface="+mn-cs"/>
              </a:rPr>
              <a:t>.</a:t>
            </a:r>
          </a:p>
          <a:p>
            <a:pPr eaLnBrk="1" hangingPunct="1">
              <a:spcBef>
                <a:spcPct val="0"/>
              </a:spcBef>
              <a:spcAft>
                <a:spcPct val="50000"/>
              </a:spcAft>
              <a:defRPr/>
            </a:pPr>
            <a:endParaRPr lang="en-US" sz="800" dirty="0">
              <a:cs typeface="+mn-cs"/>
            </a:endParaRPr>
          </a:p>
          <a:p>
            <a:pPr eaLnBrk="1" hangingPunct="1">
              <a:spcBef>
                <a:spcPct val="0"/>
              </a:spcBef>
              <a:spcAft>
                <a:spcPct val="50000"/>
              </a:spcAft>
              <a:defRPr/>
            </a:pPr>
            <a:r>
              <a:rPr lang="en-US" sz="1400" dirty="0">
                <a:cs typeface="+mn-cs"/>
              </a:rPr>
              <a:t>Use a system to keep track of your applications, so you know when to follow up</a:t>
            </a:r>
            <a:r>
              <a:rPr lang="en-US" sz="1400" dirty="0" smtClean="0">
                <a:cs typeface="+mn-cs"/>
              </a:rPr>
              <a:t>.</a:t>
            </a:r>
          </a:p>
          <a:p>
            <a:pPr eaLnBrk="1" hangingPunct="1">
              <a:spcBef>
                <a:spcPct val="0"/>
              </a:spcBef>
              <a:spcAft>
                <a:spcPct val="50000"/>
              </a:spcAft>
              <a:defRPr/>
            </a:pPr>
            <a:endParaRPr lang="en-US" sz="800" dirty="0">
              <a:cs typeface="+mn-cs"/>
            </a:endParaRPr>
          </a:p>
          <a:p>
            <a:pPr eaLnBrk="1" hangingPunct="1">
              <a:spcBef>
                <a:spcPct val="0"/>
              </a:spcBef>
              <a:spcAft>
                <a:spcPct val="50000"/>
              </a:spcAft>
              <a:defRPr/>
            </a:pPr>
            <a:r>
              <a:rPr lang="en-US" sz="1400" dirty="0">
                <a:cs typeface="+mn-cs"/>
              </a:rPr>
              <a:t>This is not tennis.  The </a:t>
            </a:r>
            <a:r>
              <a:rPr lang="ja-JP" altLang="en-US" sz="1400" dirty="0">
                <a:cs typeface="+mn-cs"/>
              </a:rPr>
              <a:t>“</a:t>
            </a:r>
            <a:r>
              <a:rPr lang="en-US" sz="1400" dirty="0">
                <a:cs typeface="+mn-cs"/>
              </a:rPr>
              <a:t>ball</a:t>
            </a:r>
            <a:r>
              <a:rPr lang="ja-JP" altLang="en-US" sz="1400" dirty="0">
                <a:cs typeface="+mn-cs"/>
              </a:rPr>
              <a:t>”</a:t>
            </a:r>
            <a:r>
              <a:rPr lang="en-US" sz="1400" dirty="0">
                <a:cs typeface="+mn-cs"/>
              </a:rPr>
              <a:t> is never </a:t>
            </a:r>
            <a:r>
              <a:rPr lang="ja-JP" altLang="en-US" sz="1400" dirty="0">
                <a:cs typeface="+mn-cs"/>
              </a:rPr>
              <a:t>“</a:t>
            </a:r>
            <a:r>
              <a:rPr lang="en-US" sz="1400" dirty="0">
                <a:cs typeface="+mn-cs"/>
              </a:rPr>
              <a:t>in their court</a:t>
            </a:r>
            <a:r>
              <a:rPr lang="ja-JP" altLang="en-US" sz="1400" dirty="0">
                <a:cs typeface="+mn-cs"/>
              </a:rPr>
              <a:t>”</a:t>
            </a:r>
            <a:r>
              <a:rPr lang="en-US" sz="1400" dirty="0">
                <a:cs typeface="+mn-cs"/>
              </a:rPr>
              <a:t>.  It</a:t>
            </a:r>
            <a:r>
              <a:rPr lang="ja-JP" altLang="en-US" sz="1400" dirty="0">
                <a:cs typeface="+mn-cs"/>
              </a:rPr>
              <a:t>’</a:t>
            </a:r>
            <a:r>
              <a:rPr lang="en-US" sz="1400" dirty="0">
                <a:cs typeface="+mn-cs"/>
              </a:rPr>
              <a:t>s always in </a:t>
            </a:r>
            <a:r>
              <a:rPr lang="en-US" sz="1400" dirty="0" smtClean="0">
                <a:cs typeface="+mn-cs"/>
              </a:rPr>
              <a:t>YOUR court</a:t>
            </a:r>
            <a:r>
              <a:rPr lang="en-US" sz="1400" dirty="0">
                <a:cs typeface="+mn-cs"/>
              </a:rPr>
              <a:t>.</a:t>
            </a:r>
          </a:p>
        </p:txBody>
      </p:sp>
      <p:sp>
        <p:nvSpPr>
          <p:cNvPr id="3" name="Slide Number Placeholder 2"/>
          <p:cNvSpPr>
            <a:spLocks noGrp="1"/>
          </p:cNvSpPr>
          <p:nvPr>
            <p:ph type="sldNum" sz="quarter" idx="12"/>
          </p:nvPr>
        </p:nvSpPr>
        <p:spPr/>
        <p:txBody>
          <a:bodyPr/>
          <a:lstStyle/>
          <a:p>
            <a:pPr>
              <a:defRPr/>
            </a:pPr>
            <a:fld id="{499AEFA2-FC09-504E-9815-9B66B64A1D8A}" type="slidenum">
              <a:rPr lang="en-US" smtClean="0"/>
              <a:pPr>
                <a:defRPr/>
              </a:pPr>
              <a:t>29</a:t>
            </a:fld>
            <a:endParaRPr lang="en-US"/>
          </a:p>
        </p:txBody>
      </p:sp>
    </p:spTree>
    <p:extLst>
      <p:ext uri="{BB962C8B-B14F-4D97-AF65-F5344CB8AC3E}">
        <p14:creationId xmlns:p14="http://schemas.microsoft.com/office/powerpoint/2010/main" val="1272488087"/>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ChangeArrowheads="1"/>
          </p:cNvSpPr>
          <p:nvPr/>
        </p:nvSpPr>
        <p:spPr bwMode="auto">
          <a:xfrm>
            <a:off x="577665" y="241300"/>
            <a:ext cx="5226235" cy="1466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pitchFamily="34" charset="0"/>
                <a:ea typeface="ＭＳ Ｐゴシック" charset="0"/>
              </a:defRPr>
            </a:lvl2pPr>
            <a:lvl3pPr algn="ctr" rtl="0" eaLnBrk="0" fontAlgn="base" hangingPunct="0">
              <a:spcBef>
                <a:spcPct val="0"/>
              </a:spcBef>
              <a:spcAft>
                <a:spcPct val="0"/>
              </a:spcAft>
              <a:defRPr sz="4400">
                <a:solidFill>
                  <a:schemeClr val="tx2"/>
                </a:solidFill>
                <a:latin typeface="Arial" pitchFamily="34" charset="0"/>
                <a:ea typeface="ＭＳ Ｐゴシック" charset="0"/>
              </a:defRPr>
            </a:lvl3pPr>
            <a:lvl4pPr algn="ctr" rtl="0" eaLnBrk="0" fontAlgn="base" hangingPunct="0">
              <a:spcBef>
                <a:spcPct val="0"/>
              </a:spcBef>
              <a:spcAft>
                <a:spcPct val="0"/>
              </a:spcAft>
              <a:defRPr sz="4400">
                <a:solidFill>
                  <a:schemeClr val="tx2"/>
                </a:solidFill>
                <a:latin typeface="Arial" pitchFamily="34" charset="0"/>
                <a:ea typeface="ＭＳ Ｐゴシック" charset="0"/>
              </a:defRPr>
            </a:lvl4pPr>
            <a:lvl5pPr algn="ctr" rtl="0" eaLnBrk="0" fontAlgn="base" hangingPunct="0">
              <a:spcBef>
                <a:spcPct val="0"/>
              </a:spcBef>
              <a:spcAft>
                <a:spcPct val="0"/>
              </a:spcAft>
              <a:defRPr sz="4400">
                <a:solidFill>
                  <a:schemeClr val="tx2"/>
                </a:solidFill>
                <a:latin typeface="Arial" pitchFamily="34" charset="0"/>
                <a:ea typeface="ＭＳ Ｐゴシック"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algn="l" eaLnBrk="1" hangingPunct="1"/>
            <a:r>
              <a:rPr lang="en-US" sz="3600" i="1" dirty="0" smtClean="0">
                <a:solidFill>
                  <a:srgbClr val="000000"/>
                </a:solidFill>
              </a:rPr>
              <a:t>The Basics of  </a:t>
            </a:r>
          </a:p>
          <a:p>
            <a:pPr algn="l" eaLnBrk="1" hangingPunct="1"/>
            <a:r>
              <a:rPr lang="en-US" sz="3600" i="1" dirty="0" smtClean="0">
                <a:solidFill>
                  <a:srgbClr val="000000"/>
                </a:solidFill>
              </a:rPr>
              <a:t>Job Recruitment</a:t>
            </a:r>
            <a:endParaRPr lang="en-US" sz="3600" i="1" dirty="0">
              <a:solidFill>
                <a:srgbClr val="000000"/>
              </a:solidFill>
            </a:endParaRPr>
          </a:p>
        </p:txBody>
      </p:sp>
      <p:sp>
        <p:nvSpPr>
          <p:cNvPr id="5" name="Rectangle 4"/>
          <p:cNvSpPr>
            <a:spLocks noGrp="1" noChangeArrowheads="1"/>
          </p:cNvSpPr>
          <p:nvPr/>
        </p:nvSpPr>
        <p:spPr bwMode="auto">
          <a:xfrm>
            <a:off x="1104900" y="2041673"/>
            <a:ext cx="7340600" cy="4254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spcBef>
                <a:spcPct val="40000"/>
              </a:spcBef>
              <a:buFontTx/>
              <a:buNone/>
              <a:defRPr/>
            </a:pPr>
            <a:r>
              <a:rPr lang="ja-JP" altLang="en-US" sz="2800" i="1" u="sng" dirty="0">
                <a:cs typeface="+mn-cs"/>
              </a:rPr>
              <a:t>“</a:t>
            </a:r>
            <a:r>
              <a:rPr lang="en-US" sz="2800" i="1" u="sng" dirty="0">
                <a:cs typeface="+mn-cs"/>
              </a:rPr>
              <a:t>Think like an Interviewer not an Interviewee</a:t>
            </a:r>
            <a:r>
              <a:rPr lang="ja-JP" altLang="en-US" sz="2800" i="1" u="sng" dirty="0" smtClean="0">
                <a:cs typeface="+mn-cs"/>
              </a:rPr>
              <a:t>”</a:t>
            </a:r>
            <a:endParaRPr lang="en-US" altLang="ja-JP" sz="2800" i="1" u="sng" dirty="0" smtClean="0">
              <a:cs typeface="+mn-cs"/>
            </a:endParaRPr>
          </a:p>
          <a:p>
            <a:pPr eaLnBrk="1" hangingPunct="1">
              <a:spcBef>
                <a:spcPct val="40000"/>
              </a:spcBef>
              <a:buFontTx/>
              <a:buNone/>
              <a:defRPr/>
            </a:pPr>
            <a:endParaRPr lang="en-US" sz="1200" dirty="0">
              <a:cs typeface="+mn-cs"/>
            </a:endParaRPr>
          </a:p>
          <a:p>
            <a:pPr eaLnBrk="1" hangingPunct="1">
              <a:spcBef>
                <a:spcPct val="40000"/>
              </a:spcBef>
              <a:defRPr/>
            </a:pPr>
            <a:r>
              <a:rPr lang="en-US" sz="2000" dirty="0">
                <a:cs typeface="+mn-cs"/>
              </a:rPr>
              <a:t>There are 2 questions a Hiring Manager asks </a:t>
            </a:r>
            <a:r>
              <a:rPr lang="en-US" sz="2000" dirty="0" smtClean="0">
                <a:cs typeface="+mn-cs"/>
              </a:rPr>
              <a:t>him/ herself </a:t>
            </a:r>
            <a:r>
              <a:rPr lang="en-US" sz="2000" dirty="0">
                <a:cs typeface="+mn-cs"/>
              </a:rPr>
              <a:t>that are the essence of the recruitment </a:t>
            </a:r>
            <a:r>
              <a:rPr lang="en-US" sz="2000" dirty="0" smtClean="0">
                <a:cs typeface="+mn-cs"/>
              </a:rPr>
              <a:t>process: </a:t>
            </a:r>
            <a:endParaRPr lang="en-US" sz="2000" dirty="0">
              <a:cs typeface="+mn-cs"/>
            </a:endParaRPr>
          </a:p>
          <a:p>
            <a:pPr marL="0" indent="0" eaLnBrk="1" hangingPunct="1">
              <a:spcBef>
                <a:spcPct val="40000"/>
              </a:spcBef>
              <a:buNone/>
              <a:defRPr/>
            </a:pPr>
            <a:endParaRPr lang="en-US" sz="1200" dirty="0">
              <a:cs typeface="+mn-cs"/>
            </a:endParaRPr>
          </a:p>
          <a:p>
            <a:pPr lvl="1" eaLnBrk="1" hangingPunct="1">
              <a:spcBef>
                <a:spcPct val="40000"/>
              </a:spcBef>
              <a:buFontTx/>
              <a:buChar char="•"/>
              <a:defRPr/>
            </a:pPr>
            <a:r>
              <a:rPr lang="en-US" sz="2000" b="1" i="1" dirty="0" smtClean="0"/>
              <a:t>Q1:    Is </a:t>
            </a:r>
            <a:r>
              <a:rPr lang="en-US" sz="2000" b="1" i="1" dirty="0"/>
              <a:t>this person qualified to do the job?</a:t>
            </a:r>
          </a:p>
          <a:p>
            <a:pPr lvl="1" eaLnBrk="1" hangingPunct="1">
              <a:spcBef>
                <a:spcPct val="40000"/>
              </a:spcBef>
              <a:buFontTx/>
              <a:buChar char="•"/>
              <a:defRPr/>
            </a:pPr>
            <a:r>
              <a:rPr lang="en-US" sz="2000" b="1" i="1" dirty="0" smtClean="0"/>
              <a:t>Q2:   Will </a:t>
            </a:r>
            <a:r>
              <a:rPr lang="en-US" sz="2000" b="1" i="1" dirty="0"/>
              <a:t>this person fit into my organization</a:t>
            </a:r>
            <a:r>
              <a:rPr lang="en-US" sz="2000" b="1" i="1" dirty="0" smtClean="0"/>
              <a:t>?</a:t>
            </a:r>
          </a:p>
          <a:p>
            <a:pPr marL="457200" lvl="1" indent="0" eaLnBrk="1" hangingPunct="1">
              <a:spcBef>
                <a:spcPct val="40000"/>
              </a:spcBef>
              <a:buNone/>
              <a:defRPr/>
            </a:pPr>
            <a:endParaRPr lang="en-US" sz="1200" b="1" i="1" dirty="0"/>
          </a:p>
          <a:p>
            <a:pPr eaLnBrk="1" hangingPunct="1">
              <a:spcBef>
                <a:spcPct val="40000"/>
              </a:spcBef>
              <a:defRPr/>
            </a:pPr>
            <a:r>
              <a:rPr lang="en-US" sz="2000" dirty="0">
                <a:cs typeface="+mn-cs"/>
              </a:rPr>
              <a:t>If the answers to both questions are YES you are on the short list with a good chance of being hired.</a:t>
            </a:r>
          </a:p>
          <a:p>
            <a:pPr eaLnBrk="1" hangingPunct="1">
              <a:buFontTx/>
              <a:buNone/>
              <a:defRPr/>
            </a:pPr>
            <a:endParaRPr lang="en-US" sz="2000" dirty="0">
              <a:cs typeface="+mn-cs"/>
            </a:endParaRPr>
          </a:p>
          <a:p>
            <a:pPr eaLnBrk="1" hangingPunct="1">
              <a:buFontTx/>
              <a:buNone/>
              <a:defRPr/>
            </a:pPr>
            <a:endParaRPr lang="en-US" sz="2800" dirty="0">
              <a:latin typeface="Arial" charset="0"/>
              <a:cs typeface="+mn-cs"/>
            </a:endParaRPr>
          </a:p>
        </p:txBody>
      </p:sp>
      <p:sp>
        <p:nvSpPr>
          <p:cNvPr id="3" name="Slide Number Placeholder 2"/>
          <p:cNvSpPr>
            <a:spLocks noGrp="1"/>
          </p:cNvSpPr>
          <p:nvPr>
            <p:ph type="sldNum" sz="quarter" idx="12"/>
          </p:nvPr>
        </p:nvSpPr>
        <p:spPr/>
        <p:txBody>
          <a:bodyPr/>
          <a:lstStyle/>
          <a:p>
            <a:pPr>
              <a:defRPr/>
            </a:pPr>
            <a:fld id="{499AEFA2-FC09-504E-9815-9B66B64A1D8A}" type="slidenum">
              <a:rPr lang="en-US" smtClean="0"/>
              <a:pPr>
                <a:defRPr/>
              </a:pPr>
              <a:t>3</a:t>
            </a:fld>
            <a:endParaRPr lang="en-US"/>
          </a:p>
        </p:txBody>
      </p:sp>
    </p:spTree>
    <p:extLst>
      <p:ext uri="{BB962C8B-B14F-4D97-AF65-F5344CB8AC3E}">
        <p14:creationId xmlns:p14="http://schemas.microsoft.com/office/powerpoint/2010/main" val="1343405275"/>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87376" y="530920"/>
            <a:ext cx="3992319" cy="788640"/>
          </a:xfrm>
          <a:prstGeom prst="rect">
            <a:avLst/>
          </a:prstGeom>
        </p:spPr>
        <p:txBody>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n-US" sz="3600" i="1" dirty="0" smtClean="0"/>
              <a:t>Keep a Log</a:t>
            </a:r>
            <a:endParaRPr lang="en-US" sz="3600" i="1"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376" y="1320800"/>
            <a:ext cx="4899922"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 name="Slide Number Placeholder 2"/>
          <p:cNvSpPr>
            <a:spLocks noGrp="1"/>
          </p:cNvSpPr>
          <p:nvPr>
            <p:ph type="sldNum" sz="quarter" idx="12"/>
          </p:nvPr>
        </p:nvSpPr>
        <p:spPr/>
        <p:txBody>
          <a:bodyPr/>
          <a:lstStyle/>
          <a:p>
            <a:pPr>
              <a:defRPr/>
            </a:pPr>
            <a:fld id="{499AEFA2-FC09-504E-9815-9B66B64A1D8A}" type="slidenum">
              <a:rPr lang="en-US" smtClean="0"/>
              <a:pPr>
                <a:defRPr/>
              </a:pPr>
              <a:t>30</a:t>
            </a:fld>
            <a:endParaRPr lang="en-US"/>
          </a:p>
        </p:txBody>
      </p:sp>
    </p:spTree>
    <p:extLst>
      <p:ext uri="{BB962C8B-B14F-4D97-AF65-F5344CB8AC3E}">
        <p14:creationId xmlns:p14="http://schemas.microsoft.com/office/powerpoint/2010/main" val="3478380715"/>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47981" y="557560"/>
            <a:ext cx="5046414" cy="788640"/>
          </a:xfrm>
          <a:prstGeom prst="rect">
            <a:avLst/>
          </a:prstGeom>
        </p:spPr>
        <p:txBody>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n-US" sz="3600" i="1" dirty="0" smtClean="0"/>
              <a:t>Final Tips</a:t>
            </a:r>
            <a:endParaRPr lang="en-US" sz="3600" i="1" dirty="0"/>
          </a:p>
        </p:txBody>
      </p:sp>
      <p:sp>
        <p:nvSpPr>
          <p:cNvPr id="5" name="Rectangle 4"/>
          <p:cNvSpPr>
            <a:spLocks noGrp="1" noChangeArrowheads="1"/>
          </p:cNvSpPr>
          <p:nvPr/>
        </p:nvSpPr>
        <p:spPr bwMode="auto">
          <a:xfrm>
            <a:off x="889000" y="1365250"/>
            <a:ext cx="8013700" cy="499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90000"/>
              </a:lnSpc>
              <a:defRPr/>
            </a:pPr>
            <a:endParaRPr lang="en-US" sz="1800" dirty="0">
              <a:cs typeface="+mn-cs"/>
            </a:endParaRPr>
          </a:p>
          <a:p>
            <a:pPr eaLnBrk="1" hangingPunct="1">
              <a:lnSpc>
                <a:spcPct val="90000"/>
              </a:lnSpc>
              <a:defRPr/>
            </a:pPr>
            <a:r>
              <a:rPr lang="en-US" sz="1800" dirty="0">
                <a:cs typeface="+mn-cs"/>
              </a:rPr>
              <a:t>Gaps </a:t>
            </a:r>
            <a:r>
              <a:rPr lang="en-US" sz="1800" dirty="0" smtClean="0">
                <a:cs typeface="+mn-cs"/>
              </a:rPr>
              <a:t>in employment can be </a:t>
            </a:r>
            <a:r>
              <a:rPr lang="en-US" sz="1800" dirty="0">
                <a:cs typeface="+mn-cs"/>
              </a:rPr>
              <a:t>a big red flag. Be prepared to explain them</a:t>
            </a:r>
            <a:r>
              <a:rPr lang="en-US" sz="1800" dirty="0" smtClean="0">
                <a:cs typeface="+mn-cs"/>
              </a:rPr>
              <a:t>. </a:t>
            </a:r>
            <a:r>
              <a:rPr lang="en-US" sz="1800" i="1" dirty="0" smtClean="0">
                <a:cs typeface="+mn-cs"/>
              </a:rPr>
              <a:t>A Volunteer Job Coach can help with this, be sure to make an appointment!</a:t>
            </a:r>
            <a:endParaRPr lang="en-US" sz="1800" i="1" dirty="0">
              <a:cs typeface="+mn-cs"/>
            </a:endParaRPr>
          </a:p>
          <a:p>
            <a:pPr marL="0" indent="0" eaLnBrk="1" hangingPunct="1">
              <a:lnSpc>
                <a:spcPct val="90000"/>
              </a:lnSpc>
              <a:buFontTx/>
              <a:buNone/>
              <a:defRPr/>
            </a:pPr>
            <a:endParaRPr lang="en-US" sz="1800" dirty="0">
              <a:cs typeface="+mn-cs"/>
            </a:endParaRPr>
          </a:p>
          <a:p>
            <a:pPr eaLnBrk="1" hangingPunct="1">
              <a:lnSpc>
                <a:spcPct val="90000"/>
              </a:lnSpc>
              <a:defRPr/>
            </a:pPr>
            <a:r>
              <a:rPr lang="en-US" sz="1800" dirty="0">
                <a:cs typeface="+mn-cs"/>
              </a:rPr>
              <a:t>Employers will Google you.  Check out your online presence.  Take corrective action </a:t>
            </a:r>
            <a:r>
              <a:rPr lang="en-US" sz="1800" dirty="0" smtClean="0">
                <a:cs typeface="+mn-cs"/>
              </a:rPr>
              <a:t>as </a:t>
            </a:r>
            <a:r>
              <a:rPr lang="en-US" sz="1800" dirty="0">
                <a:cs typeface="+mn-cs"/>
              </a:rPr>
              <a:t>necessary</a:t>
            </a:r>
            <a:r>
              <a:rPr lang="en-US" sz="1800" dirty="0" smtClean="0">
                <a:cs typeface="+mn-cs"/>
              </a:rPr>
              <a:t>. Everything an employer sees or reads about you should inspire confidence in your character, your abilities and your work ethic. </a:t>
            </a:r>
          </a:p>
          <a:p>
            <a:pPr eaLnBrk="1" hangingPunct="1">
              <a:lnSpc>
                <a:spcPct val="90000"/>
              </a:lnSpc>
              <a:defRPr/>
            </a:pPr>
            <a:endParaRPr lang="en-US" sz="1800" i="1" dirty="0">
              <a:cs typeface="+mn-cs"/>
            </a:endParaRPr>
          </a:p>
          <a:p>
            <a:pPr eaLnBrk="1" hangingPunct="1">
              <a:lnSpc>
                <a:spcPct val="90000"/>
              </a:lnSpc>
              <a:defRPr/>
            </a:pPr>
            <a:r>
              <a:rPr lang="en-US" sz="1800" i="1" dirty="0" smtClean="0">
                <a:cs typeface="+mn-cs"/>
              </a:rPr>
              <a:t>The following website takes snapshots of virtually everything on the web. If you remove something, employers can still view the archive! </a:t>
            </a:r>
            <a:r>
              <a:rPr lang="en-US" sz="1800" dirty="0" smtClean="0">
                <a:cs typeface="+mn-cs"/>
                <a:hlinkClick r:id="rId2"/>
              </a:rPr>
              <a:t>www.waybackmachine.org</a:t>
            </a:r>
            <a:endParaRPr lang="en-US" sz="1800" dirty="0" smtClean="0">
              <a:cs typeface="+mn-cs"/>
            </a:endParaRPr>
          </a:p>
          <a:p>
            <a:pPr eaLnBrk="1" hangingPunct="1">
              <a:lnSpc>
                <a:spcPct val="90000"/>
              </a:lnSpc>
              <a:defRPr/>
            </a:pPr>
            <a:endParaRPr lang="en-US" sz="1800" dirty="0">
              <a:cs typeface="+mn-cs"/>
            </a:endParaRPr>
          </a:p>
          <a:p>
            <a:pPr eaLnBrk="1" hangingPunct="1">
              <a:lnSpc>
                <a:spcPct val="90000"/>
              </a:lnSpc>
              <a:buFontTx/>
              <a:buNone/>
              <a:defRPr/>
            </a:pPr>
            <a:endParaRPr lang="en-US" sz="1800" dirty="0">
              <a:cs typeface="+mn-cs"/>
            </a:endParaRPr>
          </a:p>
          <a:p>
            <a:pPr eaLnBrk="1" hangingPunct="1">
              <a:lnSpc>
                <a:spcPct val="90000"/>
              </a:lnSpc>
              <a:defRPr/>
            </a:pPr>
            <a:r>
              <a:rPr lang="en-US" sz="1800" i="1" dirty="0">
                <a:cs typeface="+mn-cs"/>
              </a:rPr>
              <a:t>Sign up for resume help and update resume before Interview </a:t>
            </a:r>
            <a:r>
              <a:rPr lang="en-US" sz="1800" i="1" dirty="0" smtClean="0">
                <a:cs typeface="+mn-cs"/>
              </a:rPr>
              <a:t>workshop </a:t>
            </a:r>
            <a:r>
              <a:rPr lang="en-US" sz="1800" i="1" dirty="0">
                <a:cs typeface="+mn-cs"/>
              </a:rPr>
              <a:t>next </a:t>
            </a:r>
            <a:r>
              <a:rPr lang="en-US" sz="1800" i="1" dirty="0" smtClean="0">
                <a:cs typeface="+mn-cs"/>
              </a:rPr>
              <a:t>week</a:t>
            </a:r>
            <a:r>
              <a:rPr lang="en-US" sz="1800" i="1" dirty="0">
                <a:cs typeface="+mn-cs"/>
              </a:rPr>
              <a:t>!</a:t>
            </a:r>
          </a:p>
        </p:txBody>
      </p:sp>
      <p:sp>
        <p:nvSpPr>
          <p:cNvPr id="3" name="Slide Number Placeholder 2"/>
          <p:cNvSpPr>
            <a:spLocks noGrp="1"/>
          </p:cNvSpPr>
          <p:nvPr>
            <p:ph type="sldNum" sz="quarter" idx="12"/>
          </p:nvPr>
        </p:nvSpPr>
        <p:spPr/>
        <p:txBody>
          <a:bodyPr/>
          <a:lstStyle/>
          <a:p>
            <a:pPr>
              <a:defRPr/>
            </a:pPr>
            <a:fld id="{499AEFA2-FC09-504E-9815-9B66B64A1D8A}" type="slidenum">
              <a:rPr lang="en-US" smtClean="0"/>
              <a:pPr>
                <a:defRPr/>
              </a:pPr>
              <a:t>31</a:t>
            </a:fld>
            <a:endParaRPr lang="en-US"/>
          </a:p>
        </p:txBody>
      </p:sp>
    </p:spTree>
    <p:extLst>
      <p:ext uri="{BB962C8B-B14F-4D97-AF65-F5344CB8AC3E}">
        <p14:creationId xmlns:p14="http://schemas.microsoft.com/office/powerpoint/2010/main" val="1070078718"/>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71756" y="716310"/>
            <a:ext cx="5046414" cy="1207740"/>
          </a:xfrm>
          <a:prstGeom prst="rect">
            <a:avLst/>
          </a:prstGeom>
        </p:spPr>
        <p:txBody>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n-US" sz="3600" i="1" dirty="0" smtClean="0"/>
              <a:t>5 Tips to Boost </a:t>
            </a:r>
          </a:p>
          <a:p>
            <a:pPr algn="l"/>
            <a:r>
              <a:rPr lang="en-US" sz="3600" i="1" dirty="0" smtClean="0"/>
              <a:t>Your Resume</a:t>
            </a:r>
            <a:endParaRPr lang="en-US" sz="3600" i="1"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0074" y="2183606"/>
            <a:ext cx="4940301" cy="3705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 name="TextBox 5"/>
          <p:cNvSpPr txBox="1">
            <a:spLocks noChangeArrowheads="1"/>
          </p:cNvSpPr>
          <p:nvPr/>
        </p:nvSpPr>
        <p:spPr bwMode="auto">
          <a:xfrm>
            <a:off x="330200" y="5888832"/>
            <a:ext cx="86995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sz="1800" kern="1200" dirty="0">
                <a:hlinkClick r:id="rId3"/>
              </a:rPr>
              <a:t>http://mamjobsnetwork.org/articles/5-tips-to-boost-your-resume-nbc-today-show-video/</a:t>
            </a:r>
            <a:r>
              <a:rPr lang="en-US" sz="1800" kern="1200" dirty="0"/>
              <a:t> </a:t>
            </a:r>
          </a:p>
        </p:txBody>
      </p:sp>
      <p:sp>
        <p:nvSpPr>
          <p:cNvPr id="3" name="Slide Number Placeholder 2"/>
          <p:cNvSpPr>
            <a:spLocks noGrp="1"/>
          </p:cNvSpPr>
          <p:nvPr>
            <p:ph type="sldNum" sz="quarter" idx="12"/>
          </p:nvPr>
        </p:nvSpPr>
        <p:spPr/>
        <p:txBody>
          <a:bodyPr/>
          <a:lstStyle/>
          <a:p>
            <a:pPr>
              <a:defRPr/>
            </a:pPr>
            <a:fld id="{499AEFA2-FC09-504E-9815-9B66B64A1D8A}" type="slidenum">
              <a:rPr lang="en-US" smtClean="0"/>
              <a:pPr>
                <a:defRPr/>
              </a:pPr>
              <a:t>32</a:t>
            </a:fld>
            <a:endParaRPr lang="en-US"/>
          </a:p>
        </p:txBody>
      </p:sp>
    </p:spTree>
    <p:extLst>
      <p:ext uri="{BB962C8B-B14F-4D97-AF65-F5344CB8AC3E}">
        <p14:creationId xmlns:p14="http://schemas.microsoft.com/office/powerpoint/2010/main" val="1937944526"/>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nvSpPr>
        <p:spPr bwMode="auto">
          <a:xfrm>
            <a:off x="635000" y="368300"/>
            <a:ext cx="4883150"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609600" indent="-609600" algn="l" eaLnBrk="1" hangingPunct="1">
              <a:lnSpc>
                <a:spcPct val="80000"/>
              </a:lnSpc>
              <a:buFontTx/>
              <a:buNone/>
              <a:defRPr/>
            </a:pPr>
            <a:r>
              <a:rPr lang="en-US" sz="3600" i="1" dirty="0" smtClean="0">
                <a:solidFill>
                  <a:srgbClr val="000000"/>
                </a:solidFill>
              </a:rPr>
              <a:t>Homework!</a:t>
            </a:r>
            <a:endParaRPr lang="en-US" sz="3600" i="1" dirty="0">
              <a:solidFill>
                <a:srgbClr val="000000"/>
              </a:solidFill>
            </a:endParaRPr>
          </a:p>
        </p:txBody>
      </p:sp>
      <p:sp>
        <p:nvSpPr>
          <p:cNvPr id="6" name="Rectangle 5"/>
          <p:cNvSpPr>
            <a:spLocks noGrp="1" noChangeArrowheads="1"/>
          </p:cNvSpPr>
          <p:nvPr/>
        </p:nvSpPr>
        <p:spPr bwMode="auto">
          <a:xfrm>
            <a:off x="939800" y="1689100"/>
            <a:ext cx="7505700" cy="440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ＭＳ Ｐゴシック" charset="0"/>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lgn="l" eaLnBrk="1" hangingPunct="1">
              <a:defRPr/>
            </a:pPr>
            <a:endParaRPr lang="en-US" sz="1600" dirty="0" smtClean="0">
              <a:ea typeface="+mn-ea"/>
              <a:cs typeface="+mn-cs"/>
            </a:endParaRPr>
          </a:p>
          <a:p>
            <a:pPr marL="285750" indent="-285750" algn="l" eaLnBrk="1" hangingPunct="1">
              <a:buFont typeface="Wingdings" panose="05000000000000000000" pitchFamily="2" charset="2"/>
              <a:buChar char="ü"/>
              <a:defRPr/>
            </a:pPr>
            <a:r>
              <a:rPr lang="en-US" sz="1800" dirty="0" smtClean="0">
                <a:ea typeface="+mn-ea"/>
                <a:cs typeface="+mn-cs"/>
              </a:rPr>
              <a:t>Re-work your resume tonight using the information presented today</a:t>
            </a:r>
          </a:p>
          <a:p>
            <a:pPr algn="l" eaLnBrk="1" hangingPunct="1">
              <a:defRPr/>
            </a:pPr>
            <a:endParaRPr lang="en-US" sz="1800" dirty="0" smtClean="0">
              <a:ea typeface="+mn-ea"/>
              <a:cs typeface="+mn-cs"/>
            </a:endParaRPr>
          </a:p>
          <a:p>
            <a:pPr marL="285750" indent="-285750" algn="l" eaLnBrk="1" hangingPunct="1">
              <a:buFont typeface="Wingdings" panose="05000000000000000000" pitchFamily="2" charset="2"/>
              <a:buChar char="ü"/>
              <a:defRPr/>
            </a:pPr>
            <a:r>
              <a:rPr lang="en-US" sz="1800" dirty="0" smtClean="0">
                <a:ea typeface="+mn-ea"/>
                <a:cs typeface="+mn-cs"/>
              </a:rPr>
              <a:t>Schedule a one-on-one meeting with a Volunteer Job Coach, or a member of our staff, to review your resume no later than next Monday, take good notes and then further revise your resume.</a:t>
            </a:r>
          </a:p>
          <a:p>
            <a:pPr algn="l" eaLnBrk="1" hangingPunct="1">
              <a:defRPr/>
            </a:pPr>
            <a:endParaRPr lang="en-US" sz="1800" dirty="0" smtClean="0">
              <a:ea typeface="+mn-ea"/>
              <a:cs typeface="+mn-cs"/>
            </a:endParaRPr>
          </a:p>
          <a:p>
            <a:pPr marL="285750" indent="-285750" algn="l" eaLnBrk="1" hangingPunct="1">
              <a:buFont typeface="Wingdings" panose="05000000000000000000" pitchFamily="2" charset="2"/>
              <a:buChar char="ü"/>
              <a:defRPr/>
            </a:pPr>
            <a:r>
              <a:rPr lang="en-US" sz="1800" dirty="0" smtClean="0">
                <a:ea typeface="+mn-ea"/>
                <a:cs typeface="+mn-cs"/>
              </a:rPr>
              <a:t>Bring your revised resume to Workshop 5, </a:t>
            </a:r>
            <a:r>
              <a:rPr lang="en-US" sz="1800" i="1" dirty="0" smtClean="0">
                <a:ea typeface="+mn-ea"/>
                <a:cs typeface="+mn-cs"/>
              </a:rPr>
              <a:t>Interviewing</a:t>
            </a:r>
            <a:r>
              <a:rPr lang="en-US" sz="1800" dirty="0" smtClean="0">
                <a:ea typeface="+mn-ea"/>
                <a:cs typeface="+mn-cs"/>
              </a:rPr>
              <a:t>.  </a:t>
            </a:r>
            <a:r>
              <a:rPr lang="en-US" sz="1800" i="1" dirty="0" smtClean="0">
                <a:solidFill>
                  <a:schemeClr val="accent2">
                    <a:lumMod val="75000"/>
                  </a:schemeClr>
                </a:solidFill>
                <a:ea typeface="+mn-ea"/>
                <a:cs typeface="+mn-cs"/>
              </a:rPr>
              <a:t>If you fail to bring your resume to Workshop 5, you cannot participate in Workshop 5.</a:t>
            </a:r>
          </a:p>
          <a:p>
            <a:pPr marL="285750" indent="-285750" algn="l" eaLnBrk="1" hangingPunct="1">
              <a:buFont typeface="Wingdings" panose="05000000000000000000" pitchFamily="2" charset="2"/>
              <a:buChar char="ü"/>
              <a:defRPr/>
            </a:pPr>
            <a:endParaRPr lang="en-US" sz="1800" i="1" dirty="0">
              <a:solidFill>
                <a:schemeClr val="accent2">
                  <a:lumMod val="75000"/>
                </a:schemeClr>
              </a:solidFill>
              <a:ea typeface="+mn-ea"/>
              <a:cs typeface="+mn-cs"/>
            </a:endParaRPr>
          </a:p>
          <a:p>
            <a:pPr marL="285750" indent="-285750" algn="l" eaLnBrk="1" hangingPunct="1">
              <a:buFont typeface="Wingdings" panose="05000000000000000000" pitchFamily="2" charset="2"/>
              <a:buChar char="ü"/>
              <a:defRPr/>
            </a:pPr>
            <a:r>
              <a:rPr lang="en-US" sz="1800" i="1" dirty="0" smtClean="0">
                <a:ea typeface="+mn-ea"/>
                <a:cs typeface="+mn-cs"/>
              </a:rPr>
              <a:t>Be sure to send your final resume to </a:t>
            </a:r>
            <a:r>
              <a:rPr lang="en-US" sz="1800" i="1" dirty="0" smtClean="0">
                <a:solidFill>
                  <a:schemeClr val="accent2">
                    <a:lumMod val="75000"/>
                  </a:schemeClr>
                </a:solidFill>
                <a:ea typeface="+mn-ea"/>
                <a:cs typeface="+mn-cs"/>
                <a:hlinkClick r:id="rId2"/>
              </a:rPr>
              <a:t>bzewede@maministries.org</a:t>
            </a:r>
            <a:r>
              <a:rPr lang="en-US" sz="1800" i="1" dirty="0" smtClean="0">
                <a:solidFill>
                  <a:schemeClr val="accent2">
                    <a:lumMod val="75000"/>
                  </a:schemeClr>
                </a:solidFill>
                <a:ea typeface="+mn-ea"/>
                <a:cs typeface="+mn-cs"/>
              </a:rPr>
              <a:t> </a:t>
            </a:r>
            <a:r>
              <a:rPr lang="en-US" sz="1800" i="1" dirty="0" smtClean="0">
                <a:ea typeface="+mn-ea"/>
                <a:cs typeface="+mn-cs"/>
              </a:rPr>
              <a:t>and also to post it on MAM’s Job-Finding Network. You can register and post at </a:t>
            </a:r>
            <a:r>
              <a:rPr lang="en-US" sz="1800" i="1" dirty="0" smtClean="0">
                <a:solidFill>
                  <a:schemeClr val="accent2">
                    <a:lumMod val="75000"/>
                  </a:schemeClr>
                </a:solidFill>
                <a:ea typeface="+mn-ea"/>
                <a:cs typeface="+mn-cs"/>
                <a:hlinkClick r:id="rId3"/>
              </a:rPr>
              <a:t>www.MAMjobsnetwork.org</a:t>
            </a:r>
            <a:endParaRPr lang="en-US" sz="1800" i="1" dirty="0" smtClean="0">
              <a:solidFill>
                <a:schemeClr val="accent2">
                  <a:lumMod val="75000"/>
                </a:schemeClr>
              </a:solidFill>
              <a:ea typeface="+mn-ea"/>
              <a:cs typeface="+mn-cs"/>
            </a:endParaRPr>
          </a:p>
          <a:p>
            <a:pPr marL="285750" indent="-285750" algn="l" eaLnBrk="1" hangingPunct="1">
              <a:buFont typeface="Wingdings" panose="05000000000000000000" pitchFamily="2" charset="2"/>
              <a:buChar char="ü"/>
              <a:defRPr/>
            </a:pPr>
            <a:endParaRPr lang="en-US" sz="1800" i="1" dirty="0" smtClean="0">
              <a:solidFill>
                <a:schemeClr val="accent2">
                  <a:lumMod val="75000"/>
                </a:schemeClr>
              </a:solidFill>
              <a:ea typeface="+mn-ea"/>
              <a:cs typeface="+mn-cs"/>
            </a:endParaRPr>
          </a:p>
        </p:txBody>
      </p:sp>
      <p:sp>
        <p:nvSpPr>
          <p:cNvPr id="2" name="Slide Number Placeholder 1"/>
          <p:cNvSpPr>
            <a:spLocks noGrp="1"/>
          </p:cNvSpPr>
          <p:nvPr>
            <p:ph type="sldNum" sz="quarter" idx="12"/>
          </p:nvPr>
        </p:nvSpPr>
        <p:spPr/>
        <p:txBody>
          <a:bodyPr/>
          <a:lstStyle/>
          <a:p>
            <a:pPr>
              <a:defRPr/>
            </a:pPr>
            <a:fld id="{499AEFA2-FC09-504E-9815-9B66B64A1D8A}" type="slidenum">
              <a:rPr lang="en-US" smtClean="0"/>
              <a:pPr>
                <a:defRPr/>
              </a:pPr>
              <a:t>33</a:t>
            </a:fld>
            <a:endParaRPr lang="en-US"/>
          </a:p>
        </p:txBody>
      </p:sp>
    </p:spTree>
    <p:extLst>
      <p:ext uri="{BB962C8B-B14F-4D97-AF65-F5344CB8AC3E}">
        <p14:creationId xmlns:p14="http://schemas.microsoft.com/office/powerpoint/2010/main" val="3025175003"/>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ChangeArrowheads="1"/>
          </p:cNvSpPr>
          <p:nvPr/>
        </p:nvSpPr>
        <p:spPr bwMode="auto">
          <a:xfrm>
            <a:off x="577665" y="469901"/>
            <a:ext cx="5226235" cy="1466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pitchFamily="34" charset="0"/>
                <a:ea typeface="ＭＳ Ｐゴシック" charset="0"/>
              </a:defRPr>
            </a:lvl2pPr>
            <a:lvl3pPr algn="ctr" rtl="0" eaLnBrk="0" fontAlgn="base" hangingPunct="0">
              <a:spcBef>
                <a:spcPct val="0"/>
              </a:spcBef>
              <a:spcAft>
                <a:spcPct val="0"/>
              </a:spcAft>
              <a:defRPr sz="4400">
                <a:solidFill>
                  <a:schemeClr val="tx2"/>
                </a:solidFill>
                <a:latin typeface="Arial" pitchFamily="34" charset="0"/>
                <a:ea typeface="ＭＳ Ｐゴシック" charset="0"/>
              </a:defRPr>
            </a:lvl3pPr>
            <a:lvl4pPr algn="ctr" rtl="0" eaLnBrk="0" fontAlgn="base" hangingPunct="0">
              <a:spcBef>
                <a:spcPct val="0"/>
              </a:spcBef>
              <a:spcAft>
                <a:spcPct val="0"/>
              </a:spcAft>
              <a:defRPr sz="4400">
                <a:solidFill>
                  <a:schemeClr val="tx2"/>
                </a:solidFill>
                <a:latin typeface="Arial" pitchFamily="34" charset="0"/>
                <a:ea typeface="ＭＳ Ｐゴシック" charset="0"/>
              </a:defRPr>
            </a:lvl4pPr>
            <a:lvl5pPr algn="ctr" rtl="0" eaLnBrk="0" fontAlgn="base" hangingPunct="0">
              <a:spcBef>
                <a:spcPct val="0"/>
              </a:spcBef>
              <a:spcAft>
                <a:spcPct val="0"/>
              </a:spcAft>
              <a:defRPr sz="4400">
                <a:solidFill>
                  <a:schemeClr val="tx2"/>
                </a:solidFill>
                <a:latin typeface="Arial" pitchFamily="34" charset="0"/>
                <a:ea typeface="ＭＳ Ｐゴシック"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algn="l" eaLnBrk="1" hangingPunct="1"/>
            <a:r>
              <a:rPr lang="en-US" sz="3600" i="1" dirty="0" smtClean="0">
                <a:solidFill>
                  <a:srgbClr val="000000"/>
                </a:solidFill>
              </a:rPr>
              <a:t>The Basics of Job </a:t>
            </a:r>
          </a:p>
          <a:p>
            <a:pPr algn="l" eaLnBrk="1" hangingPunct="1"/>
            <a:r>
              <a:rPr lang="en-US" sz="3600" i="1" dirty="0" smtClean="0">
                <a:solidFill>
                  <a:srgbClr val="000000"/>
                </a:solidFill>
              </a:rPr>
              <a:t>Job Recruitment</a:t>
            </a:r>
            <a:endParaRPr lang="en-US" sz="3600" i="1" dirty="0">
              <a:solidFill>
                <a:srgbClr val="000000"/>
              </a:solidFill>
            </a:endParaRPr>
          </a:p>
        </p:txBody>
      </p:sp>
      <p:sp>
        <p:nvSpPr>
          <p:cNvPr id="4" name="Rectangle 3"/>
          <p:cNvSpPr>
            <a:spLocks noGrp="1" noChangeArrowheads="1"/>
          </p:cNvSpPr>
          <p:nvPr/>
        </p:nvSpPr>
        <p:spPr bwMode="auto">
          <a:xfrm>
            <a:off x="1006475" y="2146449"/>
            <a:ext cx="7315200" cy="3149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spcBef>
                <a:spcPct val="40000"/>
              </a:spcBef>
              <a:buNone/>
              <a:defRPr/>
            </a:pPr>
            <a:r>
              <a:rPr lang="en-US" sz="2400" dirty="0">
                <a:cs typeface="+mn-cs"/>
              </a:rPr>
              <a:t>The process has two </a:t>
            </a:r>
            <a:r>
              <a:rPr lang="en-US" sz="2400" dirty="0" smtClean="0">
                <a:cs typeface="+mn-cs"/>
              </a:rPr>
              <a:t>parts:</a:t>
            </a:r>
          </a:p>
          <a:p>
            <a:pPr marL="0" indent="0" eaLnBrk="1" hangingPunct="1">
              <a:spcBef>
                <a:spcPct val="40000"/>
              </a:spcBef>
              <a:buNone/>
              <a:defRPr/>
            </a:pPr>
            <a:endParaRPr lang="en-US" sz="1050" dirty="0" smtClean="0">
              <a:cs typeface="+mn-cs"/>
            </a:endParaRPr>
          </a:p>
          <a:p>
            <a:pPr eaLnBrk="1" hangingPunct="1">
              <a:spcBef>
                <a:spcPct val="40000"/>
              </a:spcBef>
              <a:buFont typeface="Wingdings" panose="05000000000000000000" pitchFamily="2" charset="2"/>
              <a:buChar char="ü"/>
              <a:defRPr/>
            </a:pPr>
            <a:r>
              <a:rPr lang="en-US" sz="2400" dirty="0">
                <a:cs typeface="+mn-cs"/>
              </a:rPr>
              <a:t>	</a:t>
            </a:r>
            <a:r>
              <a:rPr lang="en-US" sz="2400" dirty="0" smtClean="0">
                <a:cs typeface="+mn-cs"/>
              </a:rPr>
              <a:t>Resume Review</a:t>
            </a:r>
          </a:p>
          <a:p>
            <a:pPr eaLnBrk="1" hangingPunct="1">
              <a:spcBef>
                <a:spcPct val="40000"/>
              </a:spcBef>
              <a:buFont typeface="Wingdings" panose="05000000000000000000" pitchFamily="2" charset="2"/>
              <a:buChar char="ü"/>
              <a:defRPr/>
            </a:pPr>
            <a:r>
              <a:rPr lang="en-US" sz="2400" dirty="0" smtClean="0">
                <a:cs typeface="+mn-cs"/>
              </a:rPr>
              <a:t>  Job Interview </a:t>
            </a:r>
          </a:p>
          <a:p>
            <a:pPr marL="0" indent="0" eaLnBrk="1" hangingPunct="1">
              <a:spcBef>
                <a:spcPct val="40000"/>
              </a:spcBef>
              <a:buNone/>
              <a:defRPr/>
            </a:pPr>
            <a:endParaRPr lang="en-US" sz="1000" dirty="0" smtClean="0">
              <a:cs typeface="+mn-cs"/>
            </a:endParaRPr>
          </a:p>
          <a:p>
            <a:pPr marL="0" indent="0" eaLnBrk="1" hangingPunct="1">
              <a:spcBef>
                <a:spcPct val="40000"/>
              </a:spcBef>
              <a:buNone/>
              <a:defRPr/>
            </a:pPr>
            <a:r>
              <a:rPr lang="en-US" sz="2400" dirty="0" smtClean="0">
                <a:cs typeface="+mn-cs"/>
              </a:rPr>
              <a:t>The </a:t>
            </a:r>
            <a:r>
              <a:rPr lang="en-US" sz="2400" dirty="0">
                <a:cs typeface="+mn-cs"/>
              </a:rPr>
              <a:t>Resume answers Q1 and </a:t>
            </a:r>
            <a:r>
              <a:rPr lang="en-US" sz="2400" i="1" dirty="0">
                <a:cs typeface="+mn-cs"/>
              </a:rPr>
              <a:t>gets you the Interview</a:t>
            </a:r>
            <a:r>
              <a:rPr lang="en-US" sz="2400" dirty="0">
                <a:cs typeface="+mn-cs"/>
              </a:rPr>
              <a:t>.</a:t>
            </a:r>
          </a:p>
          <a:p>
            <a:pPr marL="0" indent="0" eaLnBrk="1" hangingPunct="1">
              <a:spcBef>
                <a:spcPct val="40000"/>
              </a:spcBef>
              <a:buNone/>
              <a:defRPr/>
            </a:pPr>
            <a:r>
              <a:rPr lang="en-US" sz="2400" dirty="0">
                <a:cs typeface="+mn-cs"/>
              </a:rPr>
              <a:t>The Interview answers Q2 and </a:t>
            </a:r>
            <a:r>
              <a:rPr lang="en-US" sz="2400" i="1" dirty="0" smtClean="0">
                <a:cs typeface="+mn-cs"/>
              </a:rPr>
              <a:t>can get </a:t>
            </a:r>
            <a:r>
              <a:rPr lang="en-US" sz="2400" i="1" dirty="0">
                <a:cs typeface="+mn-cs"/>
              </a:rPr>
              <a:t>you the Job</a:t>
            </a:r>
            <a:r>
              <a:rPr lang="en-US" sz="2400" dirty="0">
                <a:cs typeface="+mn-cs"/>
              </a:rPr>
              <a:t>.</a:t>
            </a:r>
          </a:p>
        </p:txBody>
      </p:sp>
      <p:sp>
        <p:nvSpPr>
          <p:cNvPr id="3" name="Slide Number Placeholder 2"/>
          <p:cNvSpPr>
            <a:spLocks noGrp="1"/>
          </p:cNvSpPr>
          <p:nvPr>
            <p:ph type="sldNum" sz="quarter" idx="12"/>
          </p:nvPr>
        </p:nvSpPr>
        <p:spPr/>
        <p:txBody>
          <a:bodyPr/>
          <a:lstStyle/>
          <a:p>
            <a:pPr>
              <a:defRPr/>
            </a:pPr>
            <a:fld id="{499AEFA2-FC09-504E-9815-9B66B64A1D8A}" type="slidenum">
              <a:rPr lang="en-US" smtClean="0"/>
              <a:pPr>
                <a:defRPr/>
              </a:pPr>
              <a:t>4</a:t>
            </a:fld>
            <a:endParaRPr lang="en-US"/>
          </a:p>
        </p:txBody>
      </p:sp>
    </p:spTree>
    <p:extLst>
      <p:ext uri="{BB962C8B-B14F-4D97-AF65-F5344CB8AC3E}">
        <p14:creationId xmlns:p14="http://schemas.microsoft.com/office/powerpoint/2010/main" val="792789530"/>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76268" y="229878"/>
            <a:ext cx="5424470" cy="1101476"/>
          </a:xfrm>
          <a:prstGeom prst="rect">
            <a:avLst/>
          </a:prstGeom>
        </p:spPr>
        <p:txBody>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n-US" sz="3600" i="1" dirty="0" smtClean="0"/>
              <a:t>Online Job </a:t>
            </a:r>
          </a:p>
          <a:p>
            <a:pPr algn="l"/>
            <a:r>
              <a:rPr lang="en-US" sz="3600" i="1" dirty="0" smtClean="0"/>
              <a:t>Search Process</a:t>
            </a:r>
            <a:endParaRPr lang="en-US" sz="3600" i="1" dirty="0"/>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7896" y="1956458"/>
            <a:ext cx="1108667"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1987" y="2593043"/>
            <a:ext cx="1254125" cy="954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2607" y="5346700"/>
            <a:ext cx="1359243"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Line 27"/>
          <p:cNvSpPr>
            <a:spLocks noChangeShapeType="1"/>
          </p:cNvSpPr>
          <p:nvPr/>
        </p:nvSpPr>
        <p:spPr bwMode="auto">
          <a:xfrm>
            <a:off x="4432298" y="1976914"/>
            <a:ext cx="0" cy="4605338"/>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kern="1200">
              <a:cs typeface="+mn-cs"/>
            </a:endParaRPr>
          </a:p>
        </p:txBody>
      </p:sp>
      <p:sp>
        <p:nvSpPr>
          <p:cNvPr id="25" name="Text Box 29"/>
          <p:cNvSpPr txBox="1">
            <a:spLocks noChangeArrowheads="1"/>
          </p:cNvSpPr>
          <p:nvPr/>
        </p:nvSpPr>
        <p:spPr bwMode="auto">
          <a:xfrm>
            <a:off x="4676475" y="3640138"/>
            <a:ext cx="345152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1" hangingPunct="1">
              <a:spcBef>
                <a:spcPct val="50000"/>
              </a:spcBef>
              <a:defRPr/>
            </a:pPr>
            <a:r>
              <a:rPr lang="en-US" sz="1400" kern="1200" dirty="0" smtClean="0">
                <a:cs typeface="+mn-cs"/>
              </a:rPr>
              <a:t>2.  An optical scanner reads them and selects the 50 best according to key word matches.</a:t>
            </a:r>
          </a:p>
        </p:txBody>
      </p:sp>
      <p:sp>
        <p:nvSpPr>
          <p:cNvPr id="29" name="Line 26"/>
          <p:cNvSpPr>
            <a:spLocks noChangeShapeType="1"/>
          </p:cNvSpPr>
          <p:nvPr/>
        </p:nvSpPr>
        <p:spPr bwMode="auto">
          <a:xfrm flipH="1">
            <a:off x="1526754" y="4320064"/>
            <a:ext cx="617220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0" name="Text Box 28"/>
          <p:cNvSpPr txBox="1">
            <a:spLocks noChangeArrowheads="1"/>
          </p:cNvSpPr>
          <p:nvPr/>
        </p:nvSpPr>
        <p:spPr bwMode="auto">
          <a:xfrm>
            <a:off x="1327151" y="3681413"/>
            <a:ext cx="293369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1" hangingPunct="1">
              <a:spcBef>
                <a:spcPct val="50000"/>
              </a:spcBef>
              <a:defRPr/>
            </a:pPr>
            <a:r>
              <a:rPr lang="en-US" sz="1400" kern="1200" dirty="0" smtClean="0">
                <a:cs typeface="+mn-cs"/>
              </a:rPr>
              <a:t>1.  You and a thousand other people submit your </a:t>
            </a:r>
            <a:r>
              <a:rPr lang="en-US" sz="1400" dirty="0" smtClean="0">
                <a:cs typeface="+mn-cs"/>
              </a:rPr>
              <a:t>resume</a:t>
            </a:r>
            <a:r>
              <a:rPr lang="en-US" sz="1400" kern="1200" dirty="0" smtClean="0">
                <a:cs typeface="+mn-cs"/>
              </a:rPr>
              <a:t> online.</a:t>
            </a:r>
          </a:p>
        </p:txBody>
      </p:sp>
      <p:sp>
        <p:nvSpPr>
          <p:cNvPr id="31" name="Rectangle 30"/>
          <p:cNvSpPr>
            <a:spLocks noChangeArrowheads="1"/>
          </p:cNvSpPr>
          <p:nvPr/>
        </p:nvSpPr>
        <p:spPr bwMode="auto">
          <a:xfrm>
            <a:off x="5800738" y="4493419"/>
            <a:ext cx="914400" cy="12954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kern="1200">
              <a:cs typeface="+mn-cs"/>
            </a:endParaRPr>
          </a:p>
        </p:txBody>
      </p:sp>
      <p:sp>
        <p:nvSpPr>
          <p:cNvPr id="32" name="Text Box 13"/>
          <p:cNvSpPr txBox="1">
            <a:spLocks noChangeArrowheads="1"/>
          </p:cNvSpPr>
          <p:nvPr/>
        </p:nvSpPr>
        <p:spPr bwMode="auto">
          <a:xfrm>
            <a:off x="5800738" y="4519613"/>
            <a:ext cx="9366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1" hangingPunct="1">
              <a:defRPr/>
            </a:pPr>
            <a:r>
              <a:rPr lang="en-US" sz="1200" kern="1200" dirty="0" smtClean="0">
                <a:solidFill>
                  <a:srgbClr val="FF0000"/>
                </a:solidFill>
                <a:cs typeface="+mn-cs"/>
              </a:rPr>
              <a:t>My resume</a:t>
            </a:r>
          </a:p>
        </p:txBody>
      </p:sp>
      <p:sp>
        <p:nvSpPr>
          <p:cNvPr id="33" name="Line 14"/>
          <p:cNvSpPr>
            <a:spLocks noChangeShapeType="1"/>
          </p:cNvSpPr>
          <p:nvPr/>
        </p:nvSpPr>
        <p:spPr bwMode="auto">
          <a:xfrm>
            <a:off x="5908677" y="4822825"/>
            <a:ext cx="7620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kern="1200">
              <a:cs typeface="+mn-cs"/>
            </a:endParaRPr>
          </a:p>
        </p:txBody>
      </p:sp>
      <p:sp>
        <p:nvSpPr>
          <p:cNvPr id="34" name="Line 15"/>
          <p:cNvSpPr>
            <a:spLocks noChangeShapeType="1"/>
          </p:cNvSpPr>
          <p:nvPr/>
        </p:nvSpPr>
        <p:spPr bwMode="auto">
          <a:xfrm>
            <a:off x="5929313" y="4965700"/>
            <a:ext cx="7620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kern="1200">
              <a:cs typeface="+mn-cs"/>
            </a:endParaRPr>
          </a:p>
        </p:txBody>
      </p:sp>
      <p:sp>
        <p:nvSpPr>
          <p:cNvPr id="35" name="Line 16"/>
          <p:cNvSpPr>
            <a:spLocks noChangeShapeType="1"/>
          </p:cNvSpPr>
          <p:nvPr/>
        </p:nvSpPr>
        <p:spPr bwMode="auto">
          <a:xfrm>
            <a:off x="5857718" y="4965700"/>
            <a:ext cx="7620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kern="1200">
              <a:cs typeface="+mn-cs"/>
            </a:endParaRPr>
          </a:p>
        </p:txBody>
      </p:sp>
      <p:sp>
        <p:nvSpPr>
          <p:cNvPr id="36" name="Line 17"/>
          <p:cNvSpPr>
            <a:spLocks noChangeShapeType="1"/>
          </p:cNvSpPr>
          <p:nvPr/>
        </p:nvSpPr>
        <p:spPr bwMode="auto">
          <a:xfrm>
            <a:off x="5872166" y="5141119"/>
            <a:ext cx="7620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kern="1200">
              <a:cs typeface="+mn-cs"/>
            </a:endParaRPr>
          </a:p>
        </p:txBody>
      </p:sp>
      <p:sp>
        <p:nvSpPr>
          <p:cNvPr id="37" name="Line 18"/>
          <p:cNvSpPr>
            <a:spLocks noChangeShapeType="1"/>
          </p:cNvSpPr>
          <p:nvPr/>
        </p:nvSpPr>
        <p:spPr bwMode="auto">
          <a:xfrm>
            <a:off x="5880100" y="5254625"/>
            <a:ext cx="7620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kern="1200">
              <a:cs typeface="+mn-cs"/>
            </a:endParaRPr>
          </a:p>
        </p:txBody>
      </p:sp>
      <p:sp>
        <p:nvSpPr>
          <p:cNvPr id="38" name="Line 19"/>
          <p:cNvSpPr>
            <a:spLocks noChangeShapeType="1"/>
          </p:cNvSpPr>
          <p:nvPr/>
        </p:nvSpPr>
        <p:spPr bwMode="auto">
          <a:xfrm>
            <a:off x="5867402" y="5365750"/>
            <a:ext cx="7620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kern="1200">
              <a:cs typeface="+mn-cs"/>
            </a:endParaRPr>
          </a:p>
        </p:txBody>
      </p:sp>
      <p:sp>
        <p:nvSpPr>
          <p:cNvPr id="39" name="Line 20"/>
          <p:cNvSpPr>
            <a:spLocks noChangeShapeType="1"/>
          </p:cNvSpPr>
          <p:nvPr/>
        </p:nvSpPr>
        <p:spPr bwMode="auto">
          <a:xfrm>
            <a:off x="5848178" y="5365750"/>
            <a:ext cx="7620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kern="1200">
              <a:cs typeface="+mn-cs"/>
            </a:endParaRPr>
          </a:p>
        </p:txBody>
      </p:sp>
      <p:sp>
        <p:nvSpPr>
          <p:cNvPr id="40" name="Line 21"/>
          <p:cNvSpPr>
            <a:spLocks noChangeShapeType="1"/>
          </p:cNvSpPr>
          <p:nvPr/>
        </p:nvSpPr>
        <p:spPr bwMode="auto">
          <a:xfrm>
            <a:off x="5929313" y="5513387"/>
            <a:ext cx="7620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kern="1200">
              <a:cs typeface="+mn-cs"/>
            </a:endParaRPr>
          </a:p>
        </p:txBody>
      </p:sp>
      <p:sp>
        <p:nvSpPr>
          <p:cNvPr id="41" name="Line 22"/>
          <p:cNvSpPr>
            <a:spLocks noChangeShapeType="1"/>
          </p:cNvSpPr>
          <p:nvPr/>
        </p:nvSpPr>
        <p:spPr bwMode="auto">
          <a:xfrm>
            <a:off x="5857718" y="5680075"/>
            <a:ext cx="7620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kern="1200">
              <a:cs typeface="+mn-cs"/>
            </a:endParaRPr>
          </a:p>
        </p:txBody>
      </p:sp>
      <p:sp>
        <p:nvSpPr>
          <p:cNvPr id="42" name="Line 23"/>
          <p:cNvSpPr>
            <a:spLocks noChangeShapeType="1"/>
          </p:cNvSpPr>
          <p:nvPr/>
        </p:nvSpPr>
        <p:spPr bwMode="auto">
          <a:xfrm>
            <a:off x="5815025" y="5051425"/>
            <a:ext cx="7620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kern="1200">
              <a:cs typeface="+mn-cs"/>
            </a:endParaRPr>
          </a:p>
        </p:txBody>
      </p:sp>
      <p:sp>
        <p:nvSpPr>
          <p:cNvPr id="45" name="Text Box 30"/>
          <p:cNvSpPr txBox="1">
            <a:spLocks noChangeArrowheads="1"/>
          </p:cNvSpPr>
          <p:nvPr/>
        </p:nvSpPr>
        <p:spPr bwMode="auto">
          <a:xfrm>
            <a:off x="1141879" y="5824538"/>
            <a:ext cx="30607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1" hangingPunct="1">
              <a:spcBef>
                <a:spcPct val="50000"/>
              </a:spcBef>
              <a:defRPr/>
            </a:pPr>
            <a:r>
              <a:rPr lang="en-US" sz="1400" kern="1200" dirty="0" smtClean="0">
                <a:cs typeface="+mn-cs"/>
              </a:rPr>
              <a:t>3.  Someone in HR reads the top 50 and whittles the stack down to about 8 to 10 for the hiring manager to review.</a:t>
            </a:r>
          </a:p>
        </p:txBody>
      </p:sp>
      <p:sp>
        <p:nvSpPr>
          <p:cNvPr id="46" name="Text Box 31"/>
          <p:cNvSpPr txBox="1">
            <a:spLocks noChangeArrowheads="1"/>
          </p:cNvSpPr>
          <p:nvPr/>
        </p:nvSpPr>
        <p:spPr bwMode="auto">
          <a:xfrm>
            <a:off x="4775200" y="5848351"/>
            <a:ext cx="3187357"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1" hangingPunct="1">
              <a:spcBef>
                <a:spcPct val="50000"/>
              </a:spcBef>
              <a:defRPr/>
            </a:pPr>
            <a:r>
              <a:rPr lang="en-US" sz="1400" kern="1200" dirty="0" smtClean="0">
                <a:cs typeface="+mn-cs"/>
              </a:rPr>
              <a:t>4.  The hiring manager interviews about 3 to 5 and, if he/she likes a candidate, makes a selection.  Hopefully, it</a:t>
            </a:r>
            <a:r>
              <a:rPr lang="ja-JP" altLang="en-US" sz="1400" kern="1200" dirty="0" smtClean="0">
                <a:cs typeface="+mn-cs"/>
              </a:rPr>
              <a:t>’</a:t>
            </a:r>
            <a:r>
              <a:rPr lang="en-US" sz="1400" kern="1200" dirty="0" smtClean="0">
                <a:cs typeface="+mn-cs"/>
              </a:rPr>
              <a:t>s you.</a:t>
            </a:r>
          </a:p>
        </p:txBody>
      </p:sp>
      <p:sp>
        <p:nvSpPr>
          <p:cNvPr id="3" name="Slide Number Placeholder 2"/>
          <p:cNvSpPr>
            <a:spLocks noGrp="1"/>
          </p:cNvSpPr>
          <p:nvPr>
            <p:ph type="sldNum" sz="quarter" idx="12"/>
          </p:nvPr>
        </p:nvSpPr>
        <p:spPr/>
        <p:txBody>
          <a:bodyPr/>
          <a:lstStyle/>
          <a:p>
            <a:pPr>
              <a:defRPr/>
            </a:pPr>
            <a:fld id="{499AEFA2-FC09-504E-9815-9B66B64A1D8A}" type="slidenum">
              <a:rPr lang="en-US" smtClean="0"/>
              <a:pPr>
                <a:defRPr/>
              </a:pPr>
              <a:t>5</a:t>
            </a:fld>
            <a:endParaRPr lang="en-US"/>
          </a:p>
        </p:txBody>
      </p:sp>
    </p:spTree>
    <p:extLst>
      <p:ext uri="{BB962C8B-B14F-4D97-AF65-F5344CB8AC3E}">
        <p14:creationId xmlns:p14="http://schemas.microsoft.com/office/powerpoint/2010/main" val="1375770483"/>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37277" y="685800"/>
            <a:ext cx="5609135" cy="1524000"/>
          </a:xfrm>
          <a:prstGeom prst="rect">
            <a:avLst/>
          </a:prstGeom>
        </p:spPr>
        <p:txBody>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n-US" sz="3600" i="1" dirty="0" smtClean="0"/>
              <a:t>Customize Your Resume to 	</a:t>
            </a:r>
          </a:p>
          <a:p>
            <a:pPr algn="l"/>
            <a:r>
              <a:rPr lang="en-US" sz="3600" i="1" u="sng" dirty="0" smtClean="0"/>
              <a:t>Each</a:t>
            </a:r>
            <a:r>
              <a:rPr lang="en-US" sz="3600" i="1" dirty="0" smtClean="0"/>
              <a:t> Job Application</a:t>
            </a:r>
          </a:p>
        </p:txBody>
      </p:sp>
      <p:sp>
        <p:nvSpPr>
          <p:cNvPr id="4" name="Rectangle 3"/>
          <p:cNvSpPr>
            <a:spLocks noGrp="1" noChangeArrowheads="1"/>
          </p:cNvSpPr>
          <p:nvPr/>
        </p:nvSpPr>
        <p:spPr bwMode="auto">
          <a:xfrm>
            <a:off x="663575" y="2343150"/>
            <a:ext cx="8178800" cy="386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spcBef>
                <a:spcPct val="40000"/>
              </a:spcBef>
              <a:defRPr/>
            </a:pPr>
            <a:r>
              <a:rPr lang="en-US" sz="1800" dirty="0">
                <a:cs typeface="+mn-cs"/>
              </a:rPr>
              <a:t>It is no longer considered a successful tactic to have a </a:t>
            </a:r>
            <a:r>
              <a:rPr lang="ja-JP" altLang="en-US" sz="1800" dirty="0">
                <a:cs typeface="+mn-cs"/>
              </a:rPr>
              <a:t>“</a:t>
            </a:r>
            <a:r>
              <a:rPr lang="en-US" sz="1800" dirty="0">
                <a:cs typeface="+mn-cs"/>
              </a:rPr>
              <a:t>one-size-fits-all</a:t>
            </a:r>
            <a:r>
              <a:rPr lang="ja-JP" altLang="en-US" sz="1800" dirty="0">
                <a:cs typeface="+mn-cs"/>
              </a:rPr>
              <a:t>”</a:t>
            </a:r>
            <a:r>
              <a:rPr lang="en-US" sz="1800" dirty="0">
                <a:cs typeface="+mn-cs"/>
              </a:rPr>
              <a:t> resume</a:t>
            </a:r>
          </a:p>
          <a:p>
            <a:pPr eaLnBrk="1" hangingPunct="1">
              <a:spcBef>
                <a:spcPct val="40000"/>
              </a:spcBef>
              <a:defRPr/>
            </a:pPr>
            <a:r>
              <a:rPr lang="en-US" sz="1800" dirty="0">
                <a:cs typeface="+mn-cs"/>
              </a:rPr>
              <a:t>Create a </a:t>
            </a:r>
            <a:r>
              <a:rPr lang="ja-JP" altLang="en-US" sz="1800" dirty="0">
                <a:cs typeface="+mn-cs"/>
              </a:rPr>
              <a:t>“</a:t>
            </a:r>
            <a:r>
              <a:rPr lang="en-US" sz="1800" dirty="0">
                <a:cs typeface="+mn-cs"/>
              </a:rPr>
              <a:t>base</a:t>
            </a:r>
            <a:r>
              <a:rPr lang="ja-JP" altLang="en-US" sz="1800" dirty="0">
                <a:cs typeface="+mn-cs"/>
              </a:rPr>
              <a:t>”</a:t>
            </a:r>
            <a:r>
              <a:rPr lang="en-US" sz="1800" dirty="0">
                <a:cs typeface="+mn-cs"/>
              </a:rPr>
              <a:t> resume that contains all the facts and details</a:t>
            </a:r>
          </a:p>
          <a:p>
            <a:pPr eaLnBrk="1" hangingPunct="1">
              <a:spcBef>
                <a:spcPct val="40000"/>
              </a:spcBef>
              <a:defRPr/>
            </a:pPr>
            <a:r>
              <a:rPr lang="en-US" sz="1800" dirty="0">
                <a:cs typeface="+mn-cs"/>
              </a:rPr>
              <a:t>For each application, submit a </a:t>
            </a:r>
            <a:r>
              <a:rPr lang="en-US" sz="1800" dirty="0" smtClean="0">
                <a:cs typeface="+mn-cs"/>
              </a:rPr>
              <a:t>customized </a:t>
            </a:r>
            <a:r>
              <a:rPr lang="en-US" sz="1800" dirty="0">
                <a:cs typeface="+mn-cs"/>
              </a:rPr>
              <a:t>resume, tweaked to make it relevant to the job you are applying for</a:t>
            </a:r>
          </a:p>
          <a:p>
            <a:pPr eaLnBrk="1" hangingPunct="1">
              <a:spcBef>
                <a:spcPct val="40000"/>
              </a:spcBef>
              <a:defRPr/>
            </a:pPr>
            <a:r>
              <a:rPr lang="en-US" sz="1800" dirty="0">
                <a:cs typeface="+mn-cs"/>
              </a:rPr>
              <a:t>Use </a:t>
            </a:r>
            <a:r>
              <a:rPr lang="ja-JP" altLang="en-US" sz="1800" dirty="0">
                <a:cs typeface="+mn-cs"/>
              </a:rPr>
              <a:t>“</a:t>
            </a:r>
            <a:r>
              <a:rPr lang="en-US" sz="1800" dirty="0">
                <a:cs typeface="+mn-cs"/>
              </a:rPr>
              <a:t>key words</a:t>
            </a:r>
            <a:r>
              <a:rPr lang="ja-JP" altLang="en-US" sz="1800" dirty="0">
                <a:cs typeface="+mn-cs"/>
              </a:rPr>
              <a:t>”</a:t>
            </a:r>
            <a:r>
              <a:rPr lang="en-US" sz="1800" dirty="0">
                <a:cs typeface="+mn-cs"/>
              </a:rPr>
              <a:t> from the job description in your resume – use all of them you </a:t>
            </a:r>
            <a:r>
              <a:rPr lang="en-US" sz="1800" dirty="0" smtClean="0">
                <a:cs typeface="+mn-cs"/>
              </a:rPr>
              <a:t>can, but always be honest about your skills, experience and education – no fudging! Use “skill” verbs – no pronouns!</a:t>
            </a:r>
            <a:endParaRPr lang="en-US" sz="1800" dirty="0">
              <a:cs typeface="+mn-cs"/>
            </a:endParaRPr>
          </a:p>
          <a:p>
            <a:pPr eaLnBrk="1" hangingPunct="1">
              <a:spcBef>
                <a:spcPct val="40000"/>
              </a:spcBef>
              <a:defRPr/>
            </a:pPr>
            <a:r>
              <a:rPr lang="en-US" sz="1800" dirty="0">
                <a:cs typeface="+mn-cs"/>
              </a:rPr>
              <a:t>O</a:t>
            </a:r>
            <a:r>
              <a:rPr lang="en-US" sz="1800" dirty="0" smtClean="0">
                <a:cs typeface="+mn-cs"/>
              </a:rPr>
              <a:t>ptical </a:t>
            </a:r>
            <a:r>
              <a:rPr lang="en-US" sz="1800" dirty="0">
                <a:cs typeface="+mn-cs"/>
              </a:rPr>
              <a:t>scanning software </a:t>
            </a:r>
            <a:r>
              <a:rPr lang="en-US" sz="1800" dirty="0" smtClean="0">
                <a:cs typeface="+mn-cs"/>
              </a:rPr>
              <a:t>used </a:t>
            </a:r>
            <a:r>
              <a:rPr lang="en-US" sz="1800" dirty="0">
                <a:cs typeface="+mn-cs"/>
              </a:rPr>
              <a:t>by </a:t>
            </a:r>
            <a:r>
              <a:rPr lang="en-US" sz="1800" dirty="0" smtClean="0">
                <a:cs typeface="+mn-cs"/>
              </a:rPr>
              <a:t>many employers </a:t>
            </a:r>
            <a:r>
              <a:rPr lang="en-US" sz="1800" dirty="0">
                <a:cs typeface="+mn-cs"/>
              </a:rPr>
              <a:t>will score your resume higher if you use the key </a:t>
            </a:r>
            <a:r>
              <a:rPr lang="en-US" sz="1800" dirty="0" smtClean="0">
                <a:cs typeface="+mn-cs"/>
              </a:rPr>
              <a:t>words, giving you a better </a:t>
            </a:r>
            <a:r>
              <a:rPr lang="en-US" sz="1800" dirty="0">
                <a:cs typeface="+mn-cs"/>
              </a:rPr>
              <a:t>chance of getting noticed in the big </a:t>
            </a:r>
            <a:r>
              <a:rPr lang="en-US" sz="1800" dirty="0" smtClean="0">
                <a:cs typeface="+mn-cs"/>
              </a:rPr>
              <a:t>pile</a:t>
            </a:r>
            <a:endParaRPr lang="en-US" sz="1800" dirty="0">
              <a:cs typeface="+mn-cs"/>
            </a:endParaRPr>
          </a:p>
        </p:txBody>
      </p:sp>
      <p:sp>
        <p:nvSpPr>
          <p:cNvPr id="3" name="Slide Number Placeholder 2"/>
          <p:cNvSpPr>
            <a:spLocks noGrp="1"/>
          </p:cNvSpPr>
          <p:nvPr>
            <p:ph type="sldNum" sz="quarter" idx="12"/>
          </p:nvPr>
        </p:nvSpPr>
        <p:spPr/>
        <p:txBody>
          <a:bodyPr/>
          <a:lstStyle/>
          <a:p>
            <a:pPr>
              <a:defRPr/>
            </a:pPr>
            <a:fld id="{499AEFA2-FC09-504E-9815-9B66B64A1D8A}" type="slidenum">
              <a:rPr lang="en-US" smtClean="0"/>
              <a:pPr>
                <a:defRPr/>
              </a:pPr>
              <a:t>6</a:t>
            </a:fld>
            <a:endParaRPr lang="en-US"/>
          </a:p>
        </p:txBody>
      </p:sp>
    </p:spTree>
    <p:extLst>
      <p:ext uri="{BB962C8B-B14F-4D97-AF65-F5344CB8AC3E}">
        <p14:creationId xmlns:p14="http://schemas.microsoft.com/office/powerpoint/2010/main" val="2139648937"/>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225" y="612934"/>
            <a:ext cx="4956175" cy="5406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Slide Number Placeholder 1"/>
          <p:cNvSpPr>
            <a:spLocks noGrp="1"/>
          </p:cNvSpPr>
          <p:nvPr>
            <p:ph type="sldNum" sz="quarter" idx="12"/>
          </p:nvPr>
        </p:nvSpPr>
        <p:spPr/>
        <p:txBody>
          <a:bodyPr/>
          <a:lstStyle/>
          <a:p>
            <a:pPr>
              <a:defRPr/>
            </a:pPr>
            <a:fld id="{499AEFA2-FC09-504E-9815-9B66B64A1D8A}" type="slidenum">
              <a:rPr lang="en-US" smtClean="0"/>
              <a:pPr>
                <a:defRPr/>
              </a:pPr>
              <a:t>7</a:t>
            </a:fld>
            <a:endParaRPr lang="en-US"/>
          </a:p>
        </p:txBody>
      </p:sp>
    </p:spTree>
    <p:extLst>
      <p:ext uri="{BB962C8B-B14F-4D97-AF65-F5344CB8AC3E}">
        <p14:creationId xmlns:p14="http://schemas.microsoft.com/office/powerpoint/2010/main" val="351069484"/>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743534" y="584290"/>
            <a:ext cx="4907966" cy="1524000"/>
          </a:xfrm>
          <a:prstGeom prst="rect">
            <a:avLst/>
          </a:prstGeom>
        </p:spPr>
        <p:txBody>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n-US" sz="3600" i="1" dirty="0" smtClean="0">
                <a:solidFill>
                  <a:srgbClr val="221E1F"/>
                </a:solidFill>
              </a:rPr>
              <a:t>Resume Writing</a:t>
            </a:r>
            <a:endParaRPr lang="en-US" sz="3600" i="1" dirty="0"/>
          </a:p>
        </p:txBody>
      </p:sp>
      <p:sp>
        <p:nvSpPr>
          <p:cNvPr id="4" name="Rectangle 3"/>
          <p:cNvSpPr>
            <a:spLocks noGrp="1" noChangeArrowheads="1"/>
          </p:cNvSpPr>
          <p:nvPr/>
        </p:nvSpPr>
        <p:spPr bwMode="auto">
          <a:xfrm>
            <a:off x="667334" y="1735137"/>
            <a:ext cx="8260766" cy="4437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lvl="1" indent="0" eaLnBrk="1" hangingPunct="1">
              <a:spcBef>
                <a:spcPct val="40000"/>
              </a:spcBef>
              <a:buNone/>
              <a:defRPr/>
            </a:pPr>
            <a:r>
              <a:rPr lang="en-US" sz="2400" u="sng" dirty="0" smtClean="0"/>
              <a:t>The Best Resume:</a:t>
            </a:r>
          </a:p>
          <a:p>
            <a:pPr lvl="1" eaLnBrk="1" hangingPunct="1">
              <a:spcBef>
                <a:spcPct val="40000"/>
              </a:spcBef>
              <a:buFont typeface="Wingdings" panose="05000000000000000000" pitchFamily="2" charset="2"/>
              <a:buChar char="q"/>
              <a:defRPr/>
            </a:pPr>
            <a:endParaRPr lang="en-US" sz="2000" dirty="0"/>
          </a:p>
          <a:p>
            <a:pPr lvl="1" eaLnBrk="1" hangingPunct="1">
              <a:spcBef>
                <a:spcPct val="40000"/>
              </a:spcBef>
              <a:buFont typeface="Wingdings" panose="05000000000000000000" pitchFamily="2" charset="2"/>
              <a:buChar char="q"/>
              <a:defRPr/>
            </a:pPr>
            <a:r>
              <a:rPr lang="en-US" sz="1800" dirty="0" smtClean="0"/>
              <a:t>Targets </a:t>
            </a:r>
            <a:r>
              <a:rPr lang="en-US" sz="1800" dirty="0"/>
              <a:t>a specific </a:t>
            </a:r>
            <a:r>
              <a:rPr lang="en-US" sz="1800" dirty="0" smtClean="0"/>
              <a:t>job</a:t>
            </a:r>
          </a:p>
          <a:p>
            <a:pPr marL="457200" lvl="1" indent="0" eaLnBrk="1" hangingPunct="1">
              <a:spcBef>
                <a:spcPct val="40000"/>
              </a:spcBef>
              <a:buNone/>
              <a:defRPr/>
            </a:pPr>
            <a:endParaRPr lang="en-US" sz="1000" dirty="0"/>
          </a:p>
          <a:p>
            <a:pPr lvl="1" eaLnBrk="1" hangingPunct="1">
              <a:spcBef>
                <a:spcPct val="40000"/>
              </a:spcBef>
              <a:buFont typeface="Wingdings" panose="05000000000000000000" pitchFamily="2" charset="2"/>
              <a:buChar char="q"/>
              <a:defRPr/>
            </a:pPr>
            <a:r>
              <a:rPr lang="en-US" sz="1800" dirty="0"/>
              <a:t>S</a:t>
            </a:r>
            <a:r>
              <a:rPr lang="en-US" sz="1800" dirty="0" smtClean="0"/>
              <a:t>upports </a:t>
            </a:r>
            <a:r>
              <a:rPr lang="en-US" sz="1800" dirty="0"/>
              <a:t>your qualifications for the targeted </a:t>
            </a:r>
            <a:r>
              <a:rPr lang="en-US" sz="1800" dirty="0" smtClean="0"/>
              <a:t>job</a:t>
            </a:r>
          </a:p>
          <a:p>
            <a:pPr marL="457200" lvl="1" indent="0" eaLnBrk="1" hangingPunct="1">
              <a:spcBef>
                <a:spcPct val="40000"/>
              </a:spcBef>
              <a:buNone/>
              <a:defRPr/>
            </a:pPr>
            <a:endParaRPr lang="en-US" sz="1000" dirty="0"/>
          </a:p>
          <a:p>
            <a:pPr lvl="1" eaLnBrk="1" hangingPunct="1">
              <a:spcBef>
                <a:spcPct val="40000"/>
              </a:spcBef>
              <a:buFont typeface="Wingdings" panose="05000000000000000000" pitchFamily="2" charset="2"/>
              <a:buChar char="q"/>
              <a:defRPr/>
            </a:pPr>
            <a:r>
              <a:rPr lang="en-US" sz="1800" dirty="0" smtClean="0"/>
              <a:t>Is concise, clear and to the point (</a:t>
            </a:r>
            <a:r>
              <a:rPr lang="en-US" sz="1800" u="sng" dirty="0" smtClean="0"/>
              <a:t>and NO typos!)</a:t>
            </a:r>
          </a:p>
          <a:p>
            <a:pPr marL="457200" lvl="1" indent="0" eaLnBrk="1" hangingPunct="1">
              <a:spcBef>
                <a:spcPct val="40000"/>
              </a:spcBef>
              <a:buNone/>
              <a:defRPr/>
            </a:pPr>
            <a:endParaRPr lang="en-US" sz="1000" dirty="0"/>
          </a:p>
          <a:p>
            <a:pPr lvl="1" eaLnBrk="1" hangingPunct="1">
              <a:spcBef>
                <a:spcPct val="40000"/>
              </a:spcBef>
              <a:buFont typeface="Wingdings" panose="05000000000000000000" pitchFamily="2" charset="2"/>
              <a:buChar char="q"/>
              <a:defRPr/>
            </a:pPr>
            <a:r>
              <a:rPr lang="en-US" sz="1800" dirty="0" smtClean="0"/>
              <a:t>Clearly highlights your </a:t>
            </a:r>
            <a:r>
              <a:rPr lang="en-US" sz="1800" dirty="0"/>
              <a:t>skills and </a:t>
            </a:r>
            <a:r>
              <a:rPr lang="en-US" sz="1800" dirty="0" smtClean="0"/>
              <a:t>qualifications</a:t>
            </a:r>
          </a:p>
          <a:p>
            <a:pPr marL="457200" lvl="1" indent="0" eaLnBrk="1" hangingPunct="1">
              <a:spcBef>
                <a:spcPct val="40000"/>
              </a:spcBef>
              <a:buNone/>
              <a:defRPr/>
            </a:pPr>
            <a:endParaRPr lang="en-US" sz="1000" dirty="0"/>
          </a:p>
          <a:p>
            <a:pPr lvl="1" eaLnBrk="1" hangingPunct="1">
              <a:spcBef>
                <a:spcPct val="40000"/>
              </a:spcBef>
              <a:buFont typeface="Wingdings" panose="05000000000000000000" pitchFamily="2" charset="2"/>
              <a:buChar char="q"/>
              <a:defRPr/>
            </a:pPr>
            <a:r>
              <a:rPr lang="en-US" sz="1800" dirty="0" smtClean="0"/>
              <a:t>Is an honest </a:t>
            </a:r>
            <a:r>
              <a:rPr lang="en-US" sz="1800" dirty="0"/>
              <a:t>presentation of your best attributes</a:t>
            </a:r>
          </a:p>
          <a:p>
            <a:pPr lvl="1" eaLnBrk="1" hangingPunct="1">
              <a:spcBef>
                <a:spcPct val="40000"/>
              </a:spcBef>
              <a:buFont typeface="Wingdings" charset="0"/>
              <a:buChar char="Ø"/>
              <a:defRPr/>
            </a:pPr>
            <a:endParaRPr lang="en-US" dirty="0">
              <a:latin typeface="Arial" charset="0"/>
            </a:endParaRPr>
          </a:p>
          <a:p>
            <a:pPr eaLnBrk="1" hangingPunct="1">
              <a:defRPr/>
            </a:pPr>
            <a:endParaRPr lang="en-US" dirty="0">
              <a:latin typeface="Arial" charset="0"/>
              <a:cs typeface="+mn-cs"/>
            </a:endParaRPr>
          </a:p>
        </p:txBody>
      </p:sp>
      <p:sp>
        <p:nvSpPr>
          <p:cNvPr id="3" name="Slide Number Placeholder 2"/>
          <p:cNvSpPr>
            <a:spLocks noGrp="1"/>
          </p:cNvSpPr>
          <p:nvPr>
            <p:ph type="sldNum" sz="quarter" idx="12"/>
          </p:nvPr>
        </p:nvSpPr>
        <p:spPr/>
        <p:txBody>
          <a:bodyPr/>
          <a:lstStyle/>
          <a:p>
            <a:pPr>
              <a:defRPr/>
            </a:pPr>
            <a:fld id="{499AEFA2-FC09-504E-9815-9B66B64A1D8A}" type="slidenum">
              <a:rPr lang="en-US" smtClean="0"/>
              <a:pPr>
                <a:defRPr/>
              </a:pPr>
              <a:t>8</a:t>
            </a:fld>
            <a:endParaRPr lang="en-US"/>
          </a:p>
        </p:txBody>
      </p:sp>
    </p:spTree>
    <p:extLst>
      <p:ext uri="{BB962C8B-B14F-4D97-AF65-F5344CB8AC3E}">
        <p14:creationId xmlns:p14="http://schemas.microsoft.com/office/powerpoint/2010/main" val="2834428084"/>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419100" y="584290"/>
            <a:ext cx="5232400" cy="977810"/>
          </a:xfrm>
          <a:prstGeom prst="rect">
            <a:avLst/>
          </a:prstGeom>
        </p:spPr>
        <p:txBody>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n-US" sz="3600" i="1" dirty="0" smtClean="0">
                <a:solidFill>
                  <a:srgbClr val="221E1F"/>
                </a:solidFill>
              </a:rPr>
              <a:t>Resume Writing</a:t>
            </a:r>
            <a:endParaRPr lang="en-US" sz="3600" i="1" dirty="0"/>
          </a:p>
        </p:txBody>
      </p:sp>
      <p:sp>
        <p:nvSpPr>
          <p:cNvPr id="5" name="Rectangle 4"/>
          <p:cNvSpPr>
            <a:spLocks noGrp="1" noChangeArrowheads="1"/>
          </p:cNvSpPr>
          <p:nvPr/>
        </p:nvSpPr>
        <p:spPr bwMode="auto">
          <a:xfrm>
            <a:off x="685800" y="1638301"/>
            <a:ext cx="7632700" cy="4448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spcBef>
                <a:spcPct val="40000"/>
              </a:spcBef>
              <a:buNone/>
              <a:defRPr/>
            </a:pPr>
            <a:r>
              <a:rPr lang="en-US" sz="2000" u="sng" dirty="0" smtClean="0">
                <a:cs typeface="Arial" pitchFamily="34" charset="0"/>
              </a:rPr>
              <a:t>When drafting your resume remember these important tips:</a:t>
            </a:r>
          </a:p>
          <a:p>
            <a:pPr marL="0" indent="0" eaLnBrk="1" hangingPunct="1">
              <a:spcBef>
                <a:spcPct val="40000"/>
              </a:spcBef>
              <a:buNone/>
              <a:defRPr/>
            </a:pPr>
            <a:endParaRPr lang="en-US" sz="1000" u="sng" dirty="0" smtClean="0">
              <a:cs typeface="Arial" pitchFamily="34" charset="0"/>
            </a:endParaRPr>
          </a:p>
          <a:p>
            <a:pPr eaLnBrk="1" hangingPunct="1">
              <a:spcBef>
                <a:spcPct val="40000"/>
              </a:spcBef>
              <a:defRPr/>
            </a:pPr>
            <a:r>
              <a:rPr lang="en-US" sz="1600" dirty="0" smtClean="0">
                <a:cs typeface="Arial" pitchFamily="34" charset="0"/>
              </a:rPr>
              <a:t>Don’t lie or exaggerate </a:t>
            </a:r>
            <a:r>
              <a:rPr lang="en-US" sz="1600" dirty="0">
                <a:cs typeface="Arial" pitchFamily="34" charset="0"/>
              </a:rPr>
              <a:t>– </a:t>
            </a:r>
            <a:r>
              <a:rPr lang="en-US" sz="1600" dirty="0" smtClean="0">
                <a:cs typeface="Arial" pitchFamily="34" charset="0"/>
              </a:rPr>
              <a:t>automatic rejection!</a:t>
            </a:r>
            <a:endParaRPr lang="en-US" sz="1600" dirty="0">
              <a:cs typeface="Arial" pitchFamily="34" charset="0"/>
            </a:endParaRPr>
          </a:p>
          <a:p>
            <a:pPr eaLnBrk="1" hangingPunct="1">
              <a:spcBef>
                <a:spcPct val="40000"/>
              </a:spcBef>
              <a:defRPr/>
            </a:pPr>
            <a:r>
              <a:rPr lang="en-US" sz="1600" dirty="0" smtClean="0">
                <a:cs typeface="Arial" pitchFamily="34" charset="0"/>
              </a:rPr>
              <a:t>Don’t use anything but white paper – colored paper doesn’t </a:t>
            </a:r>
            <a:r>
              <a:rPr lang="en-US" sz="1600" dirty="0">
                <a:cs typeface="Arial" pitchFamily="34" charset="0"/>
              </a:rPr>
              <a:t>scan or photocopy </a:t>
            </a:r>
            <a:r>
              <a:rPr lang="en-US" sz="1600" dirty="0" smtClean="0">
                <a:cs typeface="Arial" pitchFamily="34" charset="0"/>
              </a:rPr>
              <a:t>well</a:t>
            </a:r>
            <a:endParaRPr lang="en-US" sz="1600" dirty="0">
              <a:cs typeface="Arial" pitchFamily="34" charset="0"/>
            </a:endParaRPr>
          </a:p>
          <a:p>
            <a:pPr eaLnBrk="1" hangingPunct="1">
              <a:spcBef>
                <a:spcPct val="40000"/>
              </a:spcBef>
              <a:defRPr/>
            </a:pPr>
            <a:r>
              <a:rPr lang="en-US" sz="1600" dirty="0" smtClean="0">
                <a:cs typeface="Arial" pitchFamily="34" charset="0"/>
              </a:rPr>
              <a:t>Don’t use </a:t>
            </a:r>
            <a:r>
              <a:rPr lang="en-US" sz="1600" dirty="0">
                <a:cs typeface="Arial" pitchFamily="34" charset="0"/>
              </a:rPr>
              <a:t>thick paper – it jams copy </a:t>
            </a:r>
            <a:r>
              <a:rPr lang="en-US" sz="1600" dirty="0" smtClean="0">
                <a:cs typeface="Arial" pitchFamily="34" charset="0"/>
              </a:rPr>
              <a:t>machines </a:t>
            </a:r>
            <a:r>
              <a:rPr lang="en-US" sz="1600" i="1" dirty="0" smtClean="0">
                <a:cs typeface="Arial" pitchFamily="34" charset="0"/>
              </a:rPr>
              <a:t>(Use good quality plain white paper instead.)</a:t>
            </a:r>
            <a:endParaRPr lang="en-US" sz="1600" i="1" dirty="0">
              <a:cs typeface="Arial" pitchFamily="34" charset="0"/>
            </a:endParaRPr>
          </a:p>
          <a:p>
            <a:pPr eaLnBrk="1" hangingPunct="1">
              <a:spcBef>
                <a:spcPct val="40000"/>
              </a:spcBef>
              <a:defRPr/>
            </a:pPr>
            <a:r>
              <a:rPr lang="en-US" sz="1600" dirty="0" smtClean="0">
                <a:cs typeface="Arial" pitchFamily="34" charset="0"/>
              </a:rPr>
              <a:t>Don’t use creative fonts! Instead, use a </a:t>
            </a:r>
            <a:r>
              <a:rPr lang="en-US" sz="1600" dirty="0">
                <a:cs typeface="Arial" pitchFamily="34" charset="0"/>
              </a:rPr>
              <a:t>commonly used </a:t>
            </a:r>
            <a:r>
              <a:rPr lang="en-US" sz="1600" dirty="0" smtClean="0">
                <a:cs typeface="Arial" pitchFamily="34" charset="0"/>
              </a:rPr>
              <a:t>font and font size, such as </a:t>
            </a:r>
            <a:r>
              <a:rPr lang="en-US" sz="1600" dirty="0" smtClean="0">
                <a:latin typeface="Times New Roman" panose="02020603050405020304" pitchFamily="18" charset="0"/>
                <a:cs typeface="Times New Roman" panose="02020603050405020304" pitchFamily="18" charset="0"/>
              </a:rPr>
              <a:t>Times New Roman </a:t>
            </a:r>
            <a:r>
              <a:rPr lang="en-US" sz="1600" dirty="0" smtClean="0">
                <a:cs typeface="Arial" pitchFamily="34" charset="0"/>
              </a:rPr>
              <a:t>and no smaller than 10 to 12 point font size)</a:t>
            </a:r>
          </a:p>
          <a:p>
            <a:pPr eaLnBrk="1" hangingPunct="1">
              <a:spcBef>
                <a:spcPct val="40000"/>
              </a:spcBef>
              <a:defRPr/>
            </a:pPr>
            <a:r>
              <a:rPr lang="en-US" sz="1600" dirty="0" smtClean="0">
                <a:cs typeface="Arial" pitchFamily="34" charset="0"/>
              </a:rPr>
              <a:t>Don’t use ALL CAPS – the human eye processes “all caps” 50% slower than a mix of upper and lower case letters</a:t>
            </a:r>
          </a:p>
          <a:p>
            <a:pPr eaLnBrk="1" hangingPunct="1">
              <a:spcBef>
                <a:spcPct val="40000"/>
              </a:spcBef>
              <a:defRPr/>
            </a:pPr>
            <a:r>
              <a:rPr lang="en-US" sz="1600" dirty="0" smtClean="0">
                <a:cs typeface="Arial" pitchFamily="34" charset="0"/>
              </a:rPr>
              <a:t>DO triple check your spelling and grammar, it counts!</a:t>
            </a:r>
          </a:p>
          <a:p>
            <a:pPr eaLnBrk="1" hangingPunct="1">
              <a:spcBef>
                <a:spcPct val="40000"/>
              </a:spcBef>
              <a:defRPr/>
            </a:pPr>
            <a:r>
              <a:rPr lang="en-US" sz="1600" dirty="0" smtClean="0">
                <a:cs typeface="Arial" pitchFamily="34" charset="0"/>
              </a:rPr>
              <a:t>Avoid repetition</a:t>
            </a:r>
          </a:p>
          <a:p>
            <a:pPr eaLnBrk="1" hangingPunct="1">
              <a:spcBef>
                <a:spcPct val="40000"/>
              </a:spcBef>
              <a:defRPr/>
            </a:pPr>
            <a:r>
              <a:rPr lang="en-US" sz="1600" dirty="0" smtClean="0">
                <a:cs typeface="Arial" pitchFamily="34" charset="0"/>
              </a:rPr>
              <a:t>Make it fit on one page</a:t>
            </a:r>
            <a:endParaRPr lang="en-US" sz="1600" dirty="0">
              <a:cs typeface="+mn-cs"/>
            </a:endParaRPr>
          </a:p>
          <a:p>
            <a:pPr eaLnBrk="1" hangingPunct="1">
              <a:spcBef>
                <a:spcPct val="40000"/>
              </a:spcBef>
              <a:buFontTx/>
              <a:buNone/>
              <a:defRPr/>
            </a:pPr>
            <a:endParaRPr lang="en-US" dirty="0">
              <a:latin typeface="Arial" charset="0"/>
              <a:cs typeface="+mn-cs"/>
            </a:endParaRPr>
          </a:p>
        </p:txBody>
      </p:sp>
      <p:sp>
        <p:nvSpPr>
          <p:cNvPr id="3" name="Slide Number Placeholder 2"/>
          <p:cNvSpPr>
            <a:spLocks noGrp="1"/>
          </p:cNvSpPr>
          <p:nvPr>
            <p:ph type="sldNum" sz="quarter" idx="12"/>
          </p:nvPr>
        </p:nvSpPr>
        <p:spPr/>
        <p:txBody>
          <a:bodyPr/>
          <a:lstStyle/>
          <a:p>
            <a:pPr>
              <a:defRPr/>
            </a:pPr>
            <a:fld id="{499AEFA2-FC09-504E-9815-9B66B64A1D8A}" type="slidenum">
              <a:rPr lang="en-US" smtClean="0"/>
              <a:pPr>
                <a:defRPr/>
              </a:pPr>
              <a:t>9</a:t>
            </a:fld>
            <a:endParaRPr lang="en-US"/>
          </a:p>
        </p:txBody>
      </p:sp>
      <p:sp>
        <p:nvSpPr>
          <p:cNvPr id="4" name="TextBox 3"/>
          <p:cNvSpPr txBox="1"/>
          <p:nvPr/>
        </p:nvSpPr>
        <p:spPr>
          <a:xfrm>
            <a:off x="3876675" y="5505955"/>
            <a:ext cx="4591050" cy="646331"/>
          </a:xfrm>
          <a:prstGeom prst="rect">
            <a:avLst/>
          </a:prstGeom>
          <a:noFill/>
        </p:spPr>
        <p:txBody>
          <a:bodyPr wrap="square" rtlCol="0">
            <a:spAutoFit/>
          </a:bodyPr>
          <a:lstStyle/>
          <a:p>
            <a:r>
              <a:rPr lang="en-US" i="1" dirty="0" smtClean="0">
                <a:solidFill>
                  <a:schemeClr val="accent6">
                    <a:lumMod val="75000"/>
                  </a:schemeClr>
                </a:solidFill>
              </a:rPr>
              <a:t>Did you know that the average recruiter looks at a resume for just 30 seconds or less?</a:t>
            </a:r>
            <a:endParaRPr lang="en-US" i="1" dirty="0">
              <a:solidFill>
                <a:schemeClr val="accent6">
                  <a:lumMod val="75000"/>
                </a:schemeClr>
              </a:solidFill>
            </a:endParaRPr>
          </a:p>
        </p:txBody>
      </p:sp>
    </p:spTree>
    <p:extLst>
      <p:ext uri="{BB962C8B-B14F-4D97-AF65-F5344CB8AC3E}">
        <p14:creationId xmlns:p14="http://schemas.microsoft.com/office/powerpoint/2010/main" val="169396877"/>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6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6background.pot</Template>
  <TotalTime>874</TotalTime>
  <Words>2638</Words>
  <Application>Microsoft Office PowerPoint</Application>
  <PresentationFormat>On-screen Show (4:3)</PresentationFormat>
  <Paragraphs>358</Paragraphs>
  <Slides>33</Slides>
  <Notes>2</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6background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MAM</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6 Background mam</dc:subject>
  <dc:creator>Sonia Santos</dc:creator>
  <cp:lastModifiedBy>Matthew Cox</cp:lastModifiedBy>
  <cp:revision>129</cp:revision>
  <cp:lastPrinted>2014-02-18T21:36:18Z</cp:lastPrinted>
  <dcterms:created xsi:type="dcterms:W3CDTF">2013-12-15T18:21:52Z</dcterms:created>
  <dcterms:modified xsi:type="dcterms:W3CDTF">2014-08-01T18:11:16Z</dcterms:modified>
</cp:coreProperties>
</file>