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72" r:id="rId2"/>
    <p:sldId id="275" r:id="rId3"/>
    <p:sldId id="259" r:id="rId4"/>
    <p:sldId id="260" r:id="rId5"/>
    <p:sldId id="276" r:id="rId6"/>
    <p:sldId id="262" r:id="rId7"/>
    <p:sldId id="277" r:id="rId8"/>
    <p:sldId id="263" r:id="rId9"/>
    <p:sldId id="278" r:id="rId10"/>
    <p:sldId id="264" r:id="rId11"/>
    <p:sldId id="279" r:id="rId12"/>
    <p:sldId id="267" r:id="rId13"/>
    <p:sldId id="268" r:id="rId14"/>
    <p:sldId id="269" r:id="rId15"/>
    <p:sldId id="270" r:id="rId16"/>
    <p:sldId id="274" r:id="rId17"/>
    <p:sldId id="256"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76" autoAdjust="0"/>
  </p:normalViewPr>
  <p:slideViewPr>
    <p:cSldViewPr snapToGrid="0" snapToObjects="1">
      <p:cViewPr varScale="1">
        <p:scale>
          <a:sx n="87" d="100"/>
          <a:sy n="87" d="100"/>
        </p:scale>
        <p:origin x="-10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E19560D-7BF0-9F49-9452-8519D5D5DC78}" type="datetimeFigureOut">
              <a:rPr lang="en-US" smtClean="0"/>
              <a:t>6/5/2014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3ED47CD-A206-DF4B-9D37-41E673BBD03B}" type="slidenum">
              <a:rPr lang="en-US" smtClean="0"/>
              <a:t>‹#›</a:t>
            </a:fld>
            <a:endParaRPr lang="en-US"/>
          </a:p>
        </p:txBody>
      </p:sp>
    </p:spTree>
    <p:extLst>
      <p:ext uri="{BB962C8B-B14F-4D97-AF65-F5344CB8AC3E}">
        <p14:creationId xmlns:p14="http://schemas.microsoft.com/office/powerpoint/2010/main" val="26598434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6B130C-DA2F-DB41-B990-39936017313F}" type="datetimeFigureOut">
              <a:rPr lang="en-US" smtClean="0"/>
              <a:t>6/5/2014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C13072-3A8B-E04E-A84C-F9BD7BF36A9B}" type="slidenum">
              <a:rPr lang="en-US" smtClean="0"/>
              <a:t>‹#›</a:t>
            </a:fld>
            <a:endParaRPr lang="en-US"/>
          </a:p>
        </p:txBody>
      </p:sp>
    </p:spTree>
    <p:extLst>
      <p:ext uri="{BB962C8B-B14F-4D97-AF65-F5344CB8AC3E}">
        <p14:creationId xmlns:p14="http://schemas.microsoft.com/office/powerpoint/2010/main" val="34670024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EDDB7C-2AB3-439C-A60B-99FE1072975E}" type="datetime1">
              <a:rPr lang="en-US" smtClean="0"/>
              <a:t>6/5/2014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5F2844-CFB4-DF49-8B51-7060F197F550}" type="slidenum">
              <a:rPr lang="en-US"/>
              <a:pPr>
                <a:defRPr/>
              </a:pPr>
              <a:t>‹#›</a:t>
            </a:fld>
            <a:endParaRPr lang="en-US"/>
          </a:p>
        </p:txBody>
      </p:sp>
    </p:spTree>
    <p:extLst>
      <p:ext uri="{BB962C8B-B14F-4D97-AF65-F5344CB8AC3E}">
        <p14:creationId xmlns:p14="http://schemas.microsoft.com/office/powerpoint/2010/main" val="380597974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7743C4-F5E2-4602-A096-E789E81F2DA5}" type="datetime1">
              <a:rPr lang="en-US" smtClean="0"/>
              <a:t>6/5/2014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9A2E8C-EC97-E041-B692-4395EDF2A9AB}" type="slidenum">
              <a:rPr lang="en-US"/>
              <a:pPr>
                <a:defRPr/>
              </a:pPr>
              <a:t>‹#›</a:t>
            </a:fld>
            <a:endParaRPr lang="en-US"/>
          </a:p>
        </p:txBody>
      </p:sp>
    </p:spTree>
    <p:extLst>
      <p:ext uri="{BB962C8B-B14F-4D97-AF65-F5344CB8AC3E}">
        <p14:creationId xmlns:p14="http://schemas.microsoft.com/office/powerpoint/2010/main" val="368209953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ED6A5E-E0AD-4A62-8ED8-9274C4594EA2}" type="datetime1">
              <a:rPr lang="en-US" smtClean="0"/>
              <a:t>6/5/2014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1FE40A-AB0E-3648-8B51-021F0293EABA}" type="slidenum">
              <a:rPr lang="en-US"/>
              <a:pPr>
                <a:defRPr/>
              </a:pPr>
              <a:t>‹#›</a:t>
            </a:fld>
            <a:endParaRPr lang="en-US"/>
          </a:p>
        </p:txBody>
      </p:sp>
    </p:spTree>
    <p:extLst>
      <p:ext uri="{BB962C8B-B14F-4D97-AF65-F5344CB8AC3E}">
        <p14:creationId xmlns:p14="http://schemas.microsoft.com/office/powerpoint/2010/main" val="416328707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3A3DB9-6CE1-4268-9CEF-3A4D7F20FC0E}" type="datetime1">
              <a:rPr lang="en-US" smtClean="0"/>
              <a:t>6/5/2014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9741F6-DBB2-6D4E-9B96-EB36D25E0B5D}" type="slidenum">
              <a:rPr lang="en-US"/>
              <a:pPr>
                <a:defRPr/>
              </a:pPr>
              <a:t>‹#›</a:t>
            </a:fld>
            <a:endParaRPr lang="en-US"/>
          </a:p>
        </p:txBody>
      </p:sp>
    </p:spTree>
    <p:extLst>
      <p:ext uri="{BB962C8B-B14F-4D97-AF65-F5344CB8AC3E}">
        <p14:creationId xmlns:p14="http://schemas.microsoft.com/office/powerpoint/2010/main" val="28508856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DF40F1-7567-4F20-BD7B-C09419412C86}" type="datetime1">
              <a:rPr lang="en-US" smtClean="0"/>
              <a:t>6/5/2014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4B2D99-747B-BB4E-B848-731AC26280DD}" type="slidenum">
              <a:rPr lang="en-US"/>
              <a:pPr>
                <a:defRPr/>
              </a:pPr>
              <a:t>‹#›</a:t>
            </a:fld>
            <a:endParaRPr lang="en-US"/>
          </a:p>
        </p:txBody>
      </p:sp>
    </p:spTree>
    <p:extLst>
      <p:ext uri="{BB962C8B-B14F-4D97-AF65-F5344CB8AC3E}">
        <p14:creationId xmlns:p14="http://schemas.microsoft.com/office/powerpoint/2010/main" val="255243150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DED9D71-543A-4A5A-99B6-9B489074A069}" type="datetime1">
              <a:rPr lang="en-US" smtClean="0"/>
              <a:t>6/5/2014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2BD66A-B699-0948-B60A-CAF7B781D41D}" type="slidenum">
              <a:rPr lang="en-US"/>
              <a:pPr>
                <a:defRPr/>
              </a:pPr>
              <a:t>‹#›</a:t>
            </a:fld>
            <a:endParaRPr lang="en-US"/>
          </a:p>
        </p:txBody>
      </p:sp>
    </p:spTree>
    <p:extLst>
      <p:ext uri="{BB962C8B-B14F-4D97-AF65-F5344CB8AC3E}">
        <p14:creationId xmlns:p14="http://schemas.microsoft.com/office/powerpoint/2010/main" val="45375158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79688A-E14B-4417-B5D4-E06CAD17356C}" type="datetime1">
              <a:rPr lang="en-US" smtClean="0"/>
              <a:t>6/5/2014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EC6739-68C2-E141-8F92-BF8CA1CD86BD}" type="slidenum">
              <a:rPr lang="en-US"/>
              <a:pPr>
                <a:defRPr/>
              </a:pPr>
              <a:t>‹#›</a:t>
            </a:fld>
            <a:endParaRPr lang="en-US"/>
          </a:p>
        </p:txBody>
      </p:sp>
    </p:spTree>
    <p:extLst>
      <p:ext uri="{BB962C8B-B14F-4D97-AF65-F5344CB8AC3E}">
        <p14:creationId xmlns:p14="http://schemas.microsoft.com/office/powerpoint/2010/main" val="13810801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8E7A1F-F800-4823-A6A4-CDC60A218F6C}" type="datetime1">
              <a:rPr lang="en-US" smtClean="0"/>
              <a:t>6/5/2014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9130C9-02BC-3A4F-AAE1-B15317D28BF2}" type="slidenum">
              <a:rPr lang="en-US"/>
              <a:pPr>
                <a:defRPr/>
              </a:pPr>
              <a:t>‹#›</a:t>
            </a:fld>
            <a:endParaRPr lang="en-US"/>
          </a:p>
        </p:txBody>
      </p:sp>
    </p:spTree>
    <p:extLst>
      <p:ext uri="{BB962C8B-B14F-4D97-AF65-F5344CB8AC3E}">
        <p14:creationId xmlns:p14="http://schemas.microsoft.com/office/powerpoint/2010/main" val="42528489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640C16-218D-4DE7-8D39-701567B5F1F1}" type="datetime1">
              <a:rPr lang="en-US" smtClean="0"/>
              <a:t>6/5/2014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9AEFA2-FC09-504E-9815-9B66B64A1D8A}" type="slidenum">
              <a:rPr lang="en-US"/>
              <a:pPr>
                <a:defRPr/>
              </a:pPr>
              <a:t>‹#›</a:t>
            </a:fld>
            <a:endParaRPr lang="en-US"/>
          </a:p>
        </p:txBody>
      </p:sp>
    </p:spTree>
    <p:extLst>
      <p:ext uri="{BB962C8B-B14F-4D97-AF65-F5344CB8AC3E}">
        <p14:creationId xmlns:p14="http://schemas.microsoft.com/office/powerpoint/2010/main" val="340929881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7E5492-17F9-41AE-A2E6-76EFF7FA61F5}" type="datetime1">
              <a:rPr lang="en-US" smtClean="0"/>
              <a:t>6/5/2014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ADC749-0369-9240-A42A-2EC1AECAFA8B}" type="slidenum">
              <a:rPr lang="en-US"/>
              <a:pPr>
                <a:defRPr/>
              </a:pPr>
              <a:t>‹#›</a:t>
            </a:fld>
            <a:endParaRPr lang="en-US"/>
          </a:p>
        </p:txBody>
      </p:sp>
    </p:spTree>
    <p:extLst>
      <p:ext uri="{BB962C8B-B14F-4D97-AF65-F5344CB8AC3E}">
        <p14:creationId xmlns:p14="http://schemas.microsoft.com/office/powerpoint/2010/main" val="16734587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F656ED-AB03-48A3-85C9-47C0AD552D5A}" type="datetime1">
              <a:rPr lang="en-US" smtClean="0"/>
              <a:t>6/5/2014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033989-949D-394A-991A-D9AFEDD43581}" type="slidenum">
              <a:rPr lang="en-US"/>
              <a:pPr>
                <a:defRPr/>
              </a:pPr>
              <a:t>‹#›</a:t>
            </a:fld>
            <a:endParaRPr lang="en-US"/>
          </a:p>
        </p:txBody>
      </p:sp>
    </p:spTree>
    <p:extLst>
      <p:ext uri="{BB962C8B-B14F-4D97-AF65-F5344CB8AC3E}">
        <p14:creationId xmlns:p14="http://schemas.microsoft.com/office/powerpoint/2010/main" val="108408088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217E0258-ED94-4D59-853B-6C2F5A20B178}" type="datetime1">
              <a:rPr lang="en-US" smtClean="0"/>
              <a:t>6/5/2014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8FEBD761-50C7-4B48-8568-C721FBF1A2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mnolte_77565@yahoo.com" TargetMode="External"/><Relationship Id="rId2" Type="http://schemas.openxmlformats.org/officeDocument/2006/relationships/hyperlink" Target="mailto:bzewede@maministries.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fS6HRtxp51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bwMode="auto">
          <a:xfrm>
            <a:off x="1481244" y="2008712"/>
            <a:ext cx="6254559" cy="2573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algn="ctr"/>
            <a:r>
              <a:rPr lang="en-US" sz="5400" dirty="0" smtClean="0">
                <a:latin typeface="Arial" panose="020B0604020202020204" pitchFamily="34" charset="0"/>
                <a:cs typeface="Arial" panose="020B0604020202020204" pitchFamily="34" charset="0"/>
              </a:rPr>
              <a:t>Knowing Yourself</a:t>
            </a:r>
            <a:endParaRPr lang="en-US" sz="5400" kern="1200" dirty="0">
              <a:latin typeface="Arial" panose="020B0604020202020204" pitchFamily="34" charset="0"/>
              <a:cs typeface="Arial" panose="020B0604020202020204" pitchFamily="34" charset="0"/>
            </a:endParaRPr>
          </a:p>
        </p:txBody>
      </p:sp>
      <p:sp>
        <p:nvSpPr>
          <p:cNvPr id="4" name="Title 5"/>
          <p:cNvSpPr txBox="1">
            <a:spLocks/>
          </p:cNvSpPr>
          <p:nvPr/>
        </p:nvSpPr>
        <p:spPr>
          <a:xfrm>
            <a:off x="323969" y="600150"/>
            <a:ext cx="5359858" cy="152904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Employment Certification Program</a:t>
            </a:r>
            <a:endParaRPr lang="en-US" i="1" dirty="0"/>
          </a:p>
        </p:txBody>
      </p:sp>
      <p:sp>
        <p:nvSpPr>
          <p:cNvPr id="5" name="TextBox 4"/>
          <p:cNvSpPr txBox="1"/>
          <p:nvPr/>
        </p:nvSpPr>
        <p:spPr>
          <a:xfrm>
            <a:off x="696190" y="5902036"/>
            <a:ext cx="4031673" cy="461665"/>
          </a:xfrm>
          <a:prstGeom prst="rect">
            <a:avLst/>
          </a:prstGeom>
          <a:noFill/>
        </p:spPr>
        <p:txBody>
          <a:bodyPr wrap="square" rtlCol="0">
            <a:spAutoFit/>
          </a:bodyPr>
          <a:lstStyle/>
          <a:p>
            <a:r>
              <a:rPr lang="en-US" sz="2400" i="1" u="sng" dirty="0" smtClean="0"/>
              <a:t>Workshop 2</a:t>
            </a:r>
            <a:endParaRPr lang="en-US" sz="2400" i="1" u="sng" dirty="0"/>
          </a:p>
        </p:txBody>
      </p:sp>
      <p:sp>
        <p:nvSpPr>
          <p:cNvPr id="6" name="Slide Number Placeholder 5"/>
          <p:cNvSpPr>
            <a:spLocks noGrp="1"/>
          </p:cNvSpPr>
          <p:nvPr>
            <p:ph type="sldNum" sz="quarter" idx="12"/>
          </p:nvPr>
        </p:nvSpPr>
        <p:spPr/>
        <p:txBody>
          <a:bodyPr/>
          <a:lstStyle/>
          <a:p>
            <a:pPr>
              <a:defRPr/>
            </a:pPr>
            <a:fld id="{499AEFA2-FC09-504E-9815-9B66B64A1D8A}" type="slidenum">
              <a:rPr lang="en-US" smtClean="0"/>
              <a:pPr>
                <a:defRPr/>
              </a:pPr>
              <a:t>1</a:t>
            </a:fld>
            <a:endParaRPr lang="en-US"/>
          </a:p>
        </p:txBody>
      </p:sp>
    </p:spTree>
    <p:extLst>
      <p:ext uri="{BB962C8B-B14F-4D97-AF65-F5344CB8AC3E}">
        <p14:creationId xmlns:p14="http://schemas.microsoft.com/office/powerpoint/2010/main" val="185159225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529669" y="576836"/>
            <a:ext cx="5265901" cy="1333033"/>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solidFill>
                  <a:srgbClr val="221E1F"/>
                </a:solidFill>
                <a:latin typeface="Arial" charset="0"/>
              </a:rPr>
              <a:t>YOUR Elevator Speech</a:t>
            </a:r>
            <a:endParaRPr lang="en-US" sz="3600" i="1" dirty="0">
              <a:latin typeface="Arial" charset="0"/>
            </a:endParaRPr>
          </a:p>
        </p:txBody>
      </p:sp>
      <p:sp>
        <p:nvSpPr>
          <p:cNvPr id="4" name="Rectangle 3"/>
          <p:cNvSpPr>
            <a:spLocks noChangeArrowheads="1"/>
          </p:cNvSpPr>
          <p:nvPr/>
        </p:nvSpPr>
        <p:spPr bwMode="auto">
          <a:xfrm>
            <a:off x="838200" y="1295400"/>
            <a:ext cx="7251700"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buClr>
                <a:schemeClr val="tx1"/>
              </a:buClr>
              <a:defRPr/>
            </a:pPr>
            <a:r>
              <a:rPr lang="en-US" sz="1400" kern="1200" dirty="0" smtClean="0">
                <a:solidFill>
                  <a:schemeClr val="accent1">
                    <a:lumMod val="50000"/>
                  </a:schemeClr>
                </a:solidFill>
                <a:cs typeface="+mn-cs"/>
              </a:rPr>
              <a:t>To Start: Find one or two job ads for a position you would like to apply for and base your elevator speech on this job.</a:t>
            </a:r>
          </a:p>
          <a:p>
            <a:pPr>
              <a:buClr>
                <a:schemeClr val="tx1"/>
              </a:buClr>
              <a:defRPr/>
            </a:pPr>
            <a:endParaRPr lang="en-US" sz="1400" dirty="0">
              <a:cs typeface="+mn-cs"/>
            </a:endParaRPr>
          </a:p>
          <a:p>
            <a:pPr>
              <a:buClr>
                <a:schemeClr val="tx1"/>
              </a:buClr>
              <a:defRPr/>
            </a:pPr>
            <a:r>
              <a:rPr lang="en-US" sz="1400" kern="1200" dirty="0" smtClean="0">
                <a:cs typeface="+mn-cs"/>
              </a:rPr>
              <a:t>Describe </a:t>
            </a:r>
            <a:r>
              <a:rPr lang="en-US" sz="1400" kern="1200" dirty="0">
                <a:cs typeface="+mn-cs"/>
              </a:rPr>
              <a:t>the experience you have that is most relevant to what you want to do going forward.  </a:t>
            </a:r>
            <a:r>
              <a:rPr lang="en-US" sz="1400" kern="1200" dirty="0" smtClean="0">
                <a:cs typeface="+mn-cs"/>
              </a:rPr>
              <a:t>_________________________________________________________________________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_________________________________________________________________________</a:t>
            </a:r>
          </a:p>
          <a:p>
            <a:pPr>
              <a:buClr>
                <a:schemeClr val="tx1"/>
              </a:buClr>
              <a:defRPr/>
            </a:pPr>
            <a:endParaRPr lang="en-US" sz="1400" kern="1200" dirty="0">
              <a:cs typeface="+mn-cs"/>
            </a:endParaRPr>
          </a:p>
          <a:p>
            <a:pPr>
              <a:buClr>
                <a:schemeClr val="tx1"/>
              </a:buClr>
              <a:defRPr/>
            </a:pPr>
            <a:r>
              <a:rPr lang="en-US" sz="1400" kern="1200" dirty="0">
                <a:cs typeface="+mn-cs"/>
              </a:rPr>
              <a:t>Provide some specific achievement(s) that should get the attention of the other person.  </a:t>
            </a:r>
            <a:r>
              <a:rPr lang="en-US" sz="1400" kern="1200" dirty="0" smtClean="0">
                <a:cs typeface="+mn-cs"/>
              </a:rPr>
              <a:t>________________________________________________________________________ </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a:t>
            </a:r>
            <a:endParaRPr lang="en-US" sz="1400" kern="1200" dirty="0">
              <a:cs typeface="+mn-cs"/>
            </a:endParaRPr>
          </a:p>
          <a:p>
            <a:pPr>
              <a:buClr>
                <a:schemeClr val="tx1"/>
              </a:buClr>
              <a:defRPr/>
            </a:pPr>
            <a:endParaRPr lang="en-US" sz="1400" kern="1200" dirty="0">
              <a:cs typeface="+mn-cs"/>
            </a:endParaRPr>
          </a:p>
          <a:p>
            <a:pPr>
              <a:buClr>
                <a:schemeClr val="tx1"/>
              </a:buClr>
              <a:defRPr/>
            </a:pPr>
            <a:r>
              <a:rPr lang="en-US" sz="1400" kern="1200" dirty="0">
                <a:cs typeface="+mn-cs"/>
              </a:rPr>
              <a:t>Give some idea of what you can do for them (specifically). </a:t>
            </a:r>
            <a:r>
              <a:rPr lang="en-US" sz="1400" kern="1200" dirty="0" smtClean="0">
                <a:cs typeface="+mn-cs"/>
              </a:rPr>
              <a:t>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a:t>
            </a:r>
            <a:endParaRPr lang="en-US" sz="1400" kern="1200" dirty="0">
              <a:cs typeface="+mn-cs"/>
            </a:endParaRPr>
          </a:p>
          <a:p>
            <a:pPr>
              <a:buClr>
                <a:schemeClr val="tx1"/>
              </a:buClr>
              <a:defRPr/>
            </a:pPr>
            <a:r>
              <a:rPr lang="en-US" sz="1400" kern="1200" dirty="0" smtClean="0">
                <a:cs typeface="+mn-cs"/>
              </a:rPr>
              <a:t>________________________________________________________________________</a:t>
            </a:r>
            <a:endParaRPr lang="en-US" sz="1400" kern="1200" dirty="0">
              <a:cs typeface="+mn-cs"/>
            </a:endParaRPr>
          </a:p>
          <a:p>
            <a:pPr>
              <a:buClr>
                <a:schemeClr val="tx1"/>
              </a:buClr>
              <a:defRPr/>
            </a:pPr>
            <a:endParaRPr lang="en-US" sz="1400" kern="1200" dirty="0">
              <a:cs typeface="+mn-cs"/>
            </a:endParaRPr>
          </a:p>
          <a:p>
            <a:pPr>
              <a:buClr>
                <a:schemeClr val="tx1"/>
              </a:buClr>
              <a:defRPr/>
            </a:pPr>
            <a:r>
              <a:rPr lang="en-US" sz="1400" kern="1200" dirty="0">
                <a:cs typeface="+mn-cs"/>
              </a:rPr>
              <a:t>A call to action, an invitation to follow up. </a:t>
            </a:r>
            <a:r>
              <a:rPr lang="en-US" sz="1400" kern="1200" dirty="0" smtClean="0">
                <a:cs typeface="+mn-cs"/>
              </a:rPr>
              <a:t>______________________________________</a:t>
            </a:r>
            <a:endParaRPr lang="en-US" sz="1400" kern="1200" dirty="0">
              <a:cs typeface="+mn-cs"/>
            </a:endParaRPr>
          </a:p>
          <a:p>
            <a:pPr>
              <a:buClr>
                <a:schemeClr val="tx1"/>
              </a:buClr>
              <a:defRPr/>
            </a:pPr>
            <a:r>
              <a:rPr lang="en-US" sz="1400" dirty="0"/>
              <a:t>________________________________________________________________________</a:t>
            </a:r>
          </a:p>
          <a:p>
            <a:pPr>
              <a:buClr>
                <a:schemeClr val="tx1"/>
              </a:buClr>
              <a:defRPr/>
            </a:pPr>
            <a:r>
              <a:rPr lang="en-US" sz="1400" dirty="0" smtClean="0"/>
              <a:t>________________________________________________________________________</a:t>
            </a:r>
          </a:p>
          <a:p>
            <a:pPr>
              <a:buClr>
                <a:schemeClr val="tx1"/>
              </a:buClr>
              <a:defRPr/>
            </a:pPr>
            <a:endParaRPr lang="en-US" sz="1400" dirty="0"/>
          </a:p>
          <a:p>
            <a:pPr>
              <a:spcBef>
                <a:spcPct val="50000"/>
              </a:spcBef>
              <a:buClr>
                <a:schemeClr val="tx1"/>
              </a:buClr>
              <a:defRPr/>
            </a:pPr>
            <a:r>
              <a:rPr lang="en-US" sz="1400" i="1" kern="1200" dirty="0" smtClean="0">
                <a:cs typeface="+mn-cs"/>
              </a:rPr>
              <a:t>Note</a:t>
            </a:r>
            <a:r>
              <a:rPr lang="en-US" sz="1400" i="1" kern="1200" dirty="0">
                <a:cs typeface="+mn-cs"/>
              </a:rPr>
              <a:t>:  this format is a guide only.  Remember, to make it truly YOURS.</a:t>
            </a: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10</a:t>
            </a:fld>
            <a:endParaRPr lang="en-US"/>
          </a:p>
        </p:txBody>
      </p:sp>
    </p:spTree>
    <p:extLst>
      <p:ext uri="{BB962C8B-B14F-4D97-AF65-F5344CB8AC3E}">
        <p14:creationId xmlns:p14="http://schemas.microsoft.com/office/powerpoint/2010/main" val="35106948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11</a:t>
            </a:fld>
            <a:endParaRPr lang="en-US"/>
          </a:p>
        </p:txBody>
      </p:sp>
      <p:sp>
        <p:nvSpPr>
          <p:cNvPr id="3" name="TextBox 2"/>
          <p:cNvSpPr txBox="1"/>
          <p:nvPr/>
        </p:nvSpPr>
        <p:spPr>
          <a:xfrm>
            <a:off x="1992086" y="2394857"/>
            <a:ext cx="6085114" cy="923330"/>
          </a:xfrm>
          <a:prstGeom prst="rect">
            <a:avLst/>
          </a:prstGeom>
          <a:noFill/>
        </p:spPr>
        <p:txBody>
          <a:bodyPr wrap="square" rtlCol="0">
            <a:spAutoFit/>
          </a:bodyPr>
          <a:lstStyle/>
          <a:p>
            <a:r>
              <a:rPr lang="en-US" sz="5400" i="1" dirty="0" smtClean="0"/>
              <a:t>Activity…</a:t>
            </a:r>
            <a:endParaRPr lang="en-US" sz="5400" i="1" dirty="0"/>
          </a:p>
        </p:txBody>
      </p:sp>
    </p:spTree>
    <p:extLst>
      <p:ext uri="{BB962C8B-B14F-4D97-AF65-F5344CB8AC3E}">
        <p14:creationId xmlns:p14="http://schemas.microsoft.com/office/powerpoint/2010/main" val="382340886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20101" y="514688"/>
            <a:ext cx="4818173"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Obstacles…</a:t>
            </a:r>
          </a:p>
          <a:p>
            <a:pPr algn="l"/>
            <a:r>
              <a:rPr lang="en-US" sz="2000" i="1" dirty="0" smtClean="0">
                <a:latin typeface="Arial" charset="0"/>
              </a:rPr>
              <a:t>The bumps in the road that can hold us back.</a:t>
            </a:r>
            <a:endParaRPr lang="en-US" sz="2000" i="1" dirty="0">
              <a:latin typeface="Arial" charset="0"/>
            </a:endParaRPr>
          </a:p>
        </p:txBody>
      </p:sp>
      <p:pic>
        <p:nvPicPr>
          <p:cNvPr id="5" name="Picture 4" descr="http://i.cdn.turner.com/cnn/2010/US/03/08/colorado.rock.slide/t1la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528" y="3648189"/>
            <a:ext cx="4403271" cy="247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nvSpPr>
        <p:spPr bwMode="auto">
          <a:xfrm>
            <a:off x="315085" y="2048907"/>
            <a:ext cx="8371713" cy="2176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0"/>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a:defRPr/>
            </a:pPr>
            <a:r>
              <a:rPr lang="en-US" sz="1600" dirty="0">
                <a:latin typeface="Arial" charset="0"/>
                <a:cs typeface="+mn-cs"/>
              </a:rPr>
              <a:t>We all have them</a:t>
            </a:r>
          </a:p>
          <a:p>
            <a:pPr>
              <a:defRPr/>
            </a:pPr>
            <a:r>
              <a:rPr lang="en-US" sz="1600" dirty="0" smtClean="0">
                <a:latin typeface="Arial" charset="0"/>
                <a:cs typeface="+mn-cs"/>
              </a:rPr>
              <a:t>Don’t ignore them or hope the employer won’t notice</a:t>
            </a:r>
            <a:endParaRPr lang="en-US" sz="1600" dirty="0">
              <a:latin typeface="Arial" charset="0"/>
              <a:cs typeface="+mn-cs"/>
            </a:endParaRPr>
          </a:p>
          <a:p>
            <a:pPr>
              <a:defRPr/>
            </a:pPr>
            <a:r>
              <a:rPr lang="en-US" sz="1600" dirty="0">
                <a:latin typeface="Arial" charset="0"/>
                <a:cs typeface="+mn-cs"/>
              </a:rPr>
              <a:t>We must understand them from the </a:t>
            </a:r>
            <a:r>
              <a:rPr lang="en-US" sz="1600" dirty="0" smtClean="0">
                <a:latin typeface="Arial" charset="0"/>
                <a:cs typeface="+mn-cs"/>
              </a:rPr>
              <a:t>employer’s </a:t>
            </a:r>
            <a:r>
              <a:rPr lang="en-US" sz="1600" dirty="0">
                <a:latin typeface="Arial" charset="0"/>
                <a:cs typeface="+mn-cs"/>
              </a:rPr>
              <a:t>point of view</a:t>
            </a:r>
          </a:p>
          <a:p>
            <a:pPr>
              <a:defRPr/>
            </a:pPr>
            <a:r>
              <a:rPr lang="en-US" sz="1600" dirty="0">
                <a:latin typeface="Arial" charset="0"/>
                <a:cs typeface="+mn-cs"/>
              </a:rPr>
              <a:t>We should try to make them a reason to hire </a:t>
            </a:r>
            <a:r>
              <a:rPr lang="en-US" sz="1600" dirty="0" smtClean="0">
                <a:latin typeface="Arial" charset="0"/>
                <a:cs typeface="+mn-cs"/>
              </a:rPr>
              <a:t>us. (What did you learn from your obstacle?)</a:t>
            </a:r>
            <a:endParaRPr lang="en-US" sz="1600" dirty="0">
              <a:latin typeface="Arial" charset="0"/>
              <a:cs typeface="+mn-cs"/>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12</a:t>
            </a:fld>
            <a:endParaRPr lang="en-US"/>
          </a:p>
        </p:txBody>
      </p:sp>
    </p:spTree>
    <p:extLst>
      <p:ext uri="{BB962C8B-B14F-4D97-AF65-F5344CB8AC3E}">
        <p14:creationId xmlns:p14="http://schemas.microsoft.com/office/powerpoint/2010/main" val="262402473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16044" y="704565"/>
            <a:ext cx="4818173"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Identify Your Obstacles</a:t>
            </a:r>
            <a:endParaRPr lang="en-US" sz="3600" i="1" dirty="0">
              <a:latin typeface="Arial" charset="0"/>
            </a:endParaRPr>
          </a:p>
        </p:txBody>
      </p:sp>
      <p:sp>
        <p:nvSpPr>
          <p:cNvPr id="4" name="Rectangle 3"/>
          <p:cNvSpPr>
            <a:spLocks noGrp="1" noChangeArrowheads="1"/>
          </p:cNvSpPr>
          <p:nvPr/>
        </p:nvSpPr>
        <p:spPr bwMode="auto">
          <a:xfrm>
            <a:off x="469900" y="1861457"/>
            <a:ext cx="45212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defRPr/>
            </a:pPr>
            <a:endParaRPr lang="en-US" sz="1200" b="1" dirty="0">
              <a:latin typeface="Arial" charset="0"/>
              <a:cs typeface="+mn-cs"/>
            </a:endParaRPr>
          </a:p>
          <a:p>
            <a:pPr marL="609600" indent="-609600" eaLnBrk="1" hangingPunct="1">
              <a:lnSpc>
                <a:spcPct val="80000"/>
              </a:lnSpc>
              <a:buFontTx/>
              <a:buNone/>
              <a:defRPr/>
            </a:pPr>
            <a:r>
              <a:rPr lang="en-US" sz="1200" b="1" dirty="0">
                <a:latin typeface="Arial" charset="0"/>
                <a:cs typeface="+mn-cs"/>
              </a:rPr>
              <a:t>Legitimate Obstacles</a:t>
            </a:r>
          </a:p>
          <a:p>
            <a:pPr marL="457200" lvl="1" indent="0" eaLnBrk="1" hangingPunct="1">
              <a:lnSpc>
                <a:spcPct val="80000"/>
              </a:lnSpc>
              <a:buNone/>
              <a:defRPr/>
            </a:pPr>
            <a:endParaRPr lang="en-US" sz="1200" b="1" dirty="0">
              <a:latin typeface="Arial" charset="0"/>
              <a:cs typeface="+mn-cs"/>
            </a:endParaRPr>
          </a:p>
          <a:p>
            <a:pPr lvl="1" eaLnBrk="1" hangingPunct="1">
              <a:lnSpc>
                <a:spcPct val="80000"/>
              </a:lnSpc>
              <a:buFont typeface="Arial" panose="020B0604020202020204" pitchFamily="34" charset="0"/>
              <a:buChar char="•"/>
              <a:defRPr/>
            </a:pPr>
            <a:r>
              <a:rPr lang="en-US" sz="1200" dirty="0" smtClean="0">
                <a:latin typeface="Arial" charset="0"/>
              </a:rPr>
              <a:t>Qualification </a:t>
            </a:r>
            <a:r>
              <a:rPr lang="en-US" sz="1200" dirty="0">
                <a:latin typeface="Arial" charset="0"/>
              </a:rPr>
              <a:t>issues</a:t>
            </a:r>
          </a:p>
          <a:p>
            <a:pPr lvl="2" eaLnBrk="1" hangingPunct="1">
              <a:lnSpc>
                <a:spcPct val="80000"/>
              </a:lnSpc>
              <a:buFont typeface="Courier New" panose="02070309020205020404" pitchFamily="49" charset="0"/>
              <a:buChar char="o"/>
              <a:defRPr/>
            </a:pPr>
            <a:r>
              <a:rPr lang="en-US" sz="1200" dirty="0">
                <a:latin typeface="Arial" charset="0"/>
              </a:rPr>
              <a:t>Lack of relevant experience</a:t>
            </a:r>
          </a:p>
          <a:p>
            <a:pPr lvl="2" eaLnBrk="1" hangingPunct="1">
              <a:lnSpc>
                <a:spcPct val="80000"/>
              </a:lnSpc>
              <a:buFont typeface="Courier New" panose="02070309020205020404" pitchFamily="49" charset="0"/>
              <a:buChar char="o"/>
              <a:defRPr/>
            </a:pPr>
            <a:r>
              <a:rPr lang="en-US" sz="1200" dirty="0">
                <a:latin typeface="Arial" charset="0"/>
              </a:rPr>
              <a:t>Lack of </a:t>
            </a:r>
            <a:r>
              <a:rPr lang="en-US" sz="1200" dirty="0" smtClean="0">
                <a:latin typeface="Arial" charset="0"/>
              </a:rPr>
              <a:t>relevant or adequate </a:t>
            </a:r>
            <a:r>
              <a:rPr lang="en-US" sz="1200" dirty="0">
                <a:latin typeface="Arial" charset="0"/>
              </a:rPr>
              <a:t>education</a:t>
            </a:r>
          </a:p>
          <a:p>
            <a:pPr lvl="2" eaLnBrk="1" hangingPunct="1">
              <a:lnSpc>
                <a:spcPct val="80000"/>
              </a:lnSpc>
              <a:buFont typeface="Courier New" panose="02070309020205020404" pitchFamily="49" charset="0"/>
              <a:buChar char="o"/>
              <a:defRPr/>
            </a:pPr>
            <a:r>
              <a:rPr lang="en-US" sz="1200" dirty="0" smtClean="0">
                <a:latin typeface="Arial" charset="0"/>
              </a:rPr>
              <a:t>Language issues</a:t>
            </a:r>
          </a:p>
          <a:p>
            <a:pPr marL="914400" lvl="2" indent="0" eaLnBrk="1" hangingPunct="1">
              <a:lnSpc>
                <a:spcPct val="80000"/>
              </a:lnSpc>
              <a:buNone/>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Behavioral issues</a:t>
            </a:r>
          </a:p>
          <a:p>
            <a:pPr lvl="2" eaLnBrk="1" hangingPunct="1">
              <a:lnSpc>
                <a:spcPct val="80000"/>
              </a:lnSpc>
              <a:buFont typeface="Courier New" panose="02070309020205020404" pitchFamily="49" charset="0"/>
              <a:buChar char="o"/>
              <a:defRPr/>
            </a:pPr>
            <a:r>
              <a:rPr lang="en-US" sz="1200" dirty="0">
                <a:latin typeface="Arial" charset="0"/>
              </a:rPr>
              <a:t>Criminal background</a:t>
            </a:r>
          </a:p>
          <a:p>
            <a:pPr lvl="2" eaLnBrk="1" hangingPunct="1">
              <a:lnSpc>
                <a:spcPct val="80000"/>
              </a:lnSpc>
              <a:buFont typeface="Courier New" panose="02070309020205020404" pitchFamily="49" charset="0"/>
              <a:buChar char="o"/>
              <a:defRPr/>
            </a:pPr>
            <a:r>
              <a:rPr lang="en-US" sz="1200" dirty="0" smtClean="0">
                <a:latin typeface="Arial" charset="0"/>
              </a:rPr>
              <a:t>Substance abuse</a:t>
            </a:r>
          </a:p>
          <a:p>
            <a:pPr marL="914400" lvl="2" indent="0" eaLnBrk="1" hangingPunct="1">
              <a:lnSpc>
                <a:spcPct val="80000"/>
              </a:lnSpc>
              <a:buNone/>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Personal issues</a:t>
            </a:r>
          </a:p>
          <a:p>
            <a:pPr lvl="2" eaLnBrk="1" hangingPunct="1">
              <a:lnSpc>
                <a:spcPct val="80000"/>
              </a:lnSpc>
              <a:buFont typeface="Courier New" panose="02070309020205020404" pitchFamily="49" charset="0"/>
              <a:buChar char="o"/>
              <a:defRPr/>
            </a:pPr>
            <a:r>
              <a:rPr lang="en-US" sz="1200" dirty="0">
                <a:latin typeface="Arial" charset="0"/>
              </a:rPr>
              <a:t>Transportation</a:t>
            </a:r>
          </a:p>
          <a:p>
            <a:pPr lvl="2" eaLnBrk="1" hangingPunct="1">
              <a:lnSpc>
                <a:spcPct val="80000"/>
              </a:lnSpc>
              <a:buFont typeface="Courier New" panose="02070309020205020404" pitchFamily="49" charset="0"/>
              <a:buChar char="o"/>
              <a:defRPr/>
            </a:pPr>
            <a:r>
              <a:rPr lang="en-US" sz="1200" dirty="0" smtClean="0">
                <a:latin typeface="Arial" charset="0"/>
              </a:rPr>
              <a:t>Childcare (what’s your “plan B”?)</a:t>
            </a:r>
            <a:endParaRPr lang="en-US" sz="1200" dirty="0">
              <a:latin typeface="Arial" charset="0"/>
            </a:endParaRPr>
          </a:p>
          <a:p>
            <a:pPr lvl="2" eaLnBrk="1" hangingPunct="1">
              <a:lnSpc>
                <a:spcPct val="80000"/>
              </a:lnSpc>
              <a:buFont typeface="Courier New" panose="02070309020205020404" pitchFamily="49" charset="0"/>
              <a:buChar char="o"/>
              <a:defRPr/>
            </a:pPr>
            <a:r>
              <a:rPr lang="en-US" sz="1200" dirty="0" smtClean="0">
                <a:latin typeface="Arial" charset="0"/>
              </a:rPr>
              <a:t>Taking too much sick time</a:t>
            </a:r>
          </a:p>
          <a:p>
            <a:pPr marL="914400" lvl="2" indent="0" eaLnBrk="1" hangingPunct="1">
              <a:lnSpc>
                <a:spcPct val="80000"/>
              </a:lnSpc>
              <a:buNone/>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Work history issues</a:t>
            </a:r>
          </a:p>
          <a:p>
            <a:pPr lvl="2" eaLnBrk="1" hangingPunct="1">
              <a:lnSpc>
                <a:spcPct val="80000"/>
              </a:lnSpc>
              <a:buFont typeface="Courier New" panose="02070309020205020404" pitchFamily="49" charset="0"/>
              <a:buChar char="o"/>
              <a:defRPr/>
            </a:pPr>
            <a:r>
              <a:rPr lang="en-US" sz="1200" dirty="0">
                <a:latin typeface="Arial" charset="0"/>
              </a:rPr>
              <a:t>Reliability</a:t>
            </a:r>
          </a:p>
          <a:p>
            <a:pPr lvl="2" eaLnBrk="1" hangingPunct="1">
              <a:lnSpc>
                <a:spcPct val="80000"/>
              </a:lnSpc>
              <a:buFont typeface="Courier New" panose="02070309020205020404" pitchFamily="49" charset="0"/>
              <a:buChar char="o"/>
              <a:defRPr/>
            </a:pPr>
            <a:r>
              <a:rPr lang="en-US" sz="1200" dirty="0">
                <a:latin typeface="Arial" charset="0"/>
              </a:rPr>
              <a:t>Performance</a:t>
            </a:r>
          </a:p>
          <a:p>
            <a:pPr lvl="2" eaLnBrk="1" hangingPunct="1">
              <a:lnSpc>
                <a:spcPct val="80000"/>
              </a:lnSpc>
              <a:buFont typeface="Courier New" panose="02070309020205020404" pitchFamily="49" charset="0"/>
              <a:buChar char="o"/>
              <a:defRPr/>
            </a:pPr>
            <a:r>
              <a:rPr lang="en-US" sz="1200" dirty="0" smtClean="0">
                <a:latin typeface="Arial" charset="0"/>
              </a:rPr>
              <a:t>Job-hopping</a:t>
            </a:r>
            <a:endParaRPr lang="en-US" sz="1200" dirty="0">
              <a:latin typeface="Arial" charset="0"/>
            </a:endParaRPr>
          </a:p>
          <a:p>
            <a:pPr lvl="2" eaLnBrk="1" hangingPunct="1">
              <a:lnSpc>
                <a:spcPct val="80000"/>
              </a:lnSpc>
              <a:buFont typeface="Courier New" panose="02070309020205020404" pitchFamily="49" charset="0"/>
              <a:buChar char="o"/>
              <a:defRPr/>
            </a:pPr>
            <a:r>
              <a:rPr lang="en-US" sz="1200" dirty="0">
                <a:latin typeface="Arial" charset="0"/>
              </a:rPr>
              <a:t>Policy violations</a:t>
            </a:r>
          </a:p>
          <a:p>
            <a:pPr marL="457200" lvl="1" indent="0" eaLnBrk="1" hangingPunct="1">
              <a:lnSpc>
                <a:spcPct val="80000"/>
              </a:lnSpc>
              <a:buNone/>
              <a:defRPr/>
            </a:pPr>
            <a:endParaRPr lang="en-US" sz="1600" dirty="0">
              <a:latin typeface="Arial" charset="0"/>
            </a:endParaRPr>
          </a:p>
        </p:txBody>
      </p:sp>
      <p:sp>
        <p:nvSpPr>
          <p:cNvPr id="6" name="Rectangle 5"/>
          <p:cNvSpPr>
            <a:spLocks noGrp="1" noChangeArrowheads="1"/>
          </p:cNvSpPr>
          <p:nvPr/>
        </p:nvSpPr>
        <p:spPr bwMode="auto">
          <a:xfrm>
            <a:off x="4991100" y="1861456"/>
            <a:ext cx="54864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defRPr/>
            </a:pPr>
            <a:endParaRPr lang="en-US" sz="800" b="1" dirty="0">
              <a:latin typeface="Arial" charset="0"/>
              <a:cs typeface="+mn-cs"/>
            </a:endParaRPr>
          </a:p>
          <a:p>
            <a:pPr marL="609600" indent="-609600" eaLnBrk="1" hangingPunct="1">
              <a:lnSpc>
                <a:spcPct val="80000"/>
              </a:lnSpc>
              <a:buFontTx/>
              <a:buNone/>
              <a:defRPr/>
            </a:pPr>
            <a:r>
              <a:rPr lang="en-US" sz="1200" b="1" dirty="0" smtClean="0">
                <a:latin typeface="Arial" charset="0"/>
                <a:cs typeface="+mn-cs"/>
              </a:rPr>
              <a:t>Illegitimate </a:t>
            </a:r>
            <a:r>
              <a:rPr lang="en-US" sz="1200" b="1" dirty="0">
                <a:latin typeface="Arial" charset="0"/>
                <a:cs typeface="+mn-cs"/>
              </a:rPr>
              <a:t>Obstacles</a:t>
            </a:r>
          </a:p>
          <a:p>
            <a:pPr eaLnBrk="1" hangingPunct="1">
              <a:lnSpc>
                <a:spcPct val="80000"/>
              </a:lnSpc>
              <a:buFont typeface="Arial" panose="020B0604020202020204" pitchFamily="34" charset="0"/>
              <a:buChar char="•"/>
              <a:defRPr/>
            </a:pPr>
            <a:endParaRPr lang="en-US" sz="1200" b="1" dirty="0">
              <a:latin typeface="Arial" charset="0"/>
              <a:cs typeface="+mn-cs"/>
            </a:endParaRPr>
          </a:p>
          <a:p>
            <a:pPr lvl="1" eaLnBrk="1" hangingPunct="1">
              <a:lnSpc>
                <a:spcPct val="80000"/>
              </a:lnSpc>
              <a:buFont typeface="Arial" panose="020B0604020202020204" pitchFamily="34" charset="0"/>
              <a:buChar char="•"/>
              <a:defRPr/>
            </a:pPr>
            <a:r>
              <a:rPr lang="en-US" sz="1200" dirty="0">
                <a:latin typeface="Arial" charset="0"/>
              </a:rPr>
              <a:t>Race or ethnic </a:t>
            </a:r>
            <a:r>
              <a:rPr lang="en-US" sz="1200" dirty="0" smtClean="0">
                <a:latin typeface="Arial" charset="0"/>
              </a:rPr>
              <a:t>background</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smtClean="0">
                <a:latin typeface="Arial" charset="0"/>
              </a:rPr>
              <a:t>Gender</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smtClean="0">
                <a:latin typeface="Arial" charset="0"/>
              </a:rPr>
              <a:t>Age</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smtClean="0">
                <a:latin typeface="Arial" charset="0"/>
              </a:rPr>
              <a:t>Religion</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C</a:t>
            </a:r>
            <a:r>
              <a:rPr lang="en-US" sz="1200" dirty="0" smtClean="0">
                <a:latin typeface="Arial" charset="0"/>
              </a:rPr>
              <a:t>ountry </a:t>
            </a:r>
            <a:r>
              <a:rPr lang="en-US" sz="1200" dirty="0">
                <a:latin typeface="Arial" charset="0"/>
              </a:rPr>
              <a:t>of o</a:t>
            </a:r>
            <a:r>
              <a:rPr lang="en-US" sz="1200" dirty="0" smtClean="0">
                <a:latin typeface="Arial" charset="0"/>
              </a:rPr>
              <a:t>rigin</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Sexual </a:t>
            </a:r>
            <a:r>
              <a:rPr lang="en-US" sz="1200" dirty="0" smtClean="0">
                <a:latin typeface="Arial" charset="0"/>
              </a:rPr>
              <a:t>orientation</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a:latin typeface="Arial" charset="0"/>
              </a:rPr>
              <a:t>Perceived disability / </a:t>
            </a:r>
            <a:r>
              <a:rPr lang="en-US" sz="1200" dirty="0" smtClean="0">
                <a:latin typeface="Arial" charset="0"/>
              </a:rPr>
              <a:t>handicap</a:t>
            </a:r>
          </a:p>
          <a:p>
            <a:pPr lvl="1" eaLnBrk="1" hangingPunct="1">
              <a:lnSpc>
                <a:spcPct val="80000"/>
              </a:lnSpc>
              <a:buFont typeface="Arial" panose="020B0604020202020204" pitchFamily="34" charset="0"/>
              <a:buChar char="•"/>
              <a:defRPr/>
            </a:pPr>
            <a:endParaRPr lang="en-US" sz="1200" dirty="0">
              <a:latin typeface="Arial" charset="0"/>
            </a:endParaRPr>
          </a:p>
          <a:p>
            <a:pPr lvl="1" eaLnBrk="1" hangingPunct="1">
              <a:lnSpc>
                <a:spcPct val="80000"/>
              </a:lnSpc>
              <a:buFont typeface="Arial" panose="020B0604020202020204" pitchFamily="34" charset="0"/>
              <a:buChar char="•"/>
              <a:defRPr/>
            </a:pPr>
            <a:r>
              <a:rPr lang="en-US" sz="1200" dirty="0" smtClean="0">
                <a:latin typeface="Arial" charset="0"/>
              </a:rPr>
              <a:t>Veteran Status</a:t>
            </a:r>
            <a:endParaRPr lang="en-US" sz="1200" dirty="0">
              <a:latin typeface="Arial" charset="0"/>
            </a:endParaRPr>
          </a:p>
        </p:txBody>
      </p:sp>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13</a:t>
            </a:fld>
            <a:endParaRPr lang="en-US"/>
          </a:p>
        </p:txBody>
      </p:sp>
    </p:spTree>
    <p:extLst>
      <p:ext uri="{BB962C8B-B14F-4D97-AF65-F5344CB8AC3E}">
        <p14:creationId xmlns:p14="http://schemas.microsoft.com/office/powerpoint/2010/main" val="30968299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734610" y="535970"/>
            <a:ext cx="4981507"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Embrace Your Obstacles</a:t>
            </a:r>
            <a:endParaRPr lang="en-US" sz="3600" i="1" dirty="0">
              <a:latin typeface="Arial" charset="0"/>
            </a:endParaRPr>
          </a:p>
        </p:txBody>
      </p:sp>
      <p:sp>
        <p:nvSpPr>
          <p:cNvPr id="4" name="Content Placeholder 2"/>
          <p:cNvSpPr>
            <a:spLocks noGrp="1"/>
          </p:cNvSpPr>
          <p:nvPr/>
        </p:nvSpPr>
        <p:spPr bwMode="auto">
          <a:xfrm>
            <a:off x="389634" y="2059970"/>
            <a:ext cx="4343400" cy="526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en-US" sz="1800" b="1" dirty="0">
                <a:latin typeface="Arial" charset="0"/>
                <a:cs typeface="+mn-cs"/>
              </a:rPr>
              <a:t>Why not avoid / hide it</a:t>
            </a:r>
            <a:r>
              <a:rPr lang="en-US" sz="1800" b="1" dirty="0" smtClean="0">
                <a:latin typeface="Arial" charset="0"/>
                <a:cs typeface="+mn-cs"/>
              </a:rPr>
              <a:t>?</a:t>
            </a:r>
            <a:endParaRPr lang="en-US" sz="1800" b="1" dirty="0">
              <a:latin typeface="Arial" charset="0"/>
              <a:cs typeface="+mn-cs"/>
            </a:endParaRPr>
          </a:p>
          <a:p>
            <a:pPr lvl="1">
              <a:buFont typeface="Arial" panose="020B0604020202020204" pitchFamily="34" charset="0"/>
              <a:buChar char="•"/>
              <a:defRPr/>
            </a:pPr>
            <a:r>
              <a:rPr lang="en-US" sz="1400" dirty="0">
                <a:latin typeface="Arial" charset="0"/>
              </a:rPr>
              <a:t>Odds are, the employer will find out anyway</a:t>
            </a:r>
          </a:p>
          <a:p>
            <a:pPr lvl="1">
              <a:buFont typeface="Arial" panose="020B0604020202020204" pitchFamily="34" charset="0"/>
              <a:buChar char="•"/>
              <a:defRPr/>
            </a:pPr>
            <a:r>
              <a:rPr lang="en-US" sz="1400" dirty="0">
                <a:latin typeface="Arial" charset="0"/>
              </a:rPr>
              <a:t>Hoping you won</a:t>
            </a:r>
            <a:r>
              <a:rPr lang="ja-JP" altLang="en-US" sz="1400" dirty="0">
                <a:latin typeface="Arial" charset="0"/>
              </a:rPr>
              <a:t>’</a:t>
            </a:r>
            <a:r>
              <a:rPr lang="en-US" sz="1400" dirty="0">
                <a:latin typeface="Arial" charset="0"/>
              </a:rPr>
              <a:t>t be asked is poor strategy and generally </a:t>
            </a:r>
            <a:r>
              <a:rPr lang="en-US" sz="1400" dirty="0" smtClean="0">
                <a:latin typeface="Arial" charset="0"/>
              </a:rPr>
              <a:t>fails</a:t>
            </a:r>
          </a:p>
          <a:p>
            <a:pPr marL="457200" lvl="1" indent="0">
              <a:buNone/>
              <a:defRPr/>
            </a:pPr>
            <a:endParaRPr lang="en-US" sz="1400" dirty="0">
              <a:latin typeface="Arial" charset="0"/>
            </a:endParaRPr>
          </a:p>
          <a:p>
            <a:pPr marL="0" indent="0">
              <a:buNone/>
              <a:defRPr/>
            </a:pPr>
            <a:r>
              <a:rPr lang="en-US" sz="1800" b="1" dirty="0">
                <a:latin typeface="Arial" charset="0"/>
                <a:cs typeface="+mn-cs"/>
              </a:rPr>
              <a:t>Why embrace it?</a:t>
            </a:r>
          </a:p>
          <a:p>
            <a:pPr lvl="1">
              <a:buFont typeface="Arial" panose="020B0604020202020204" pitchFamily="34" charset="0"/>
              <a:buChar char="•"/>
              <a:defRPr/>
            </a:pPr>
            <a:r>
              <a:rPr lang="en-US" sz="1400" dirty="0">
                <a:latin typeface="Arial" charset="0"/>
              </a:rPr>
              <a:t>Everybody has obstacles, employers </a:t>
            </a:r>
            <a:r>
              <a:rPr lang="en-US" sz="1400" dirty="0" smtClean="0">
                <a:latin typeface="Arial" charset="0"/>
              </a:rPr>
              <a:t>understand that</a:t>
            </a:r>
            <a:endParaRPr lang="en-US" sz="1400" dirty="0">
              <a:latin typeface="Arial" charset="0"/>
            </a:endParaRPr>
          </a:p>
          <a:p>
            <a:pPr lvl="1">
              <a:buFont typeface="Arial" panose="020B0604020202020204" pitchFamily="34" charset="0"/>
              <a:buChar char="•"/>
              <a:defRPr/>
            </a:pPr>
            <a:r>
              <a:rPr lang="en-US" sz="1400" dirty="0">
                <a:latin typeface="Arial" charset="0"/>
              </a:rPr>
              <a:t>It shows honesty that you </a:t>
            </a:r>
            <a:r>
              <a:rPr lang="en-US" sz="1400" dirty="0" smtClean="0">
                <a:latin typeface="Arial" charset="0"/>
              </a:rPr>
              <a:t>reveal it</a:t>
            </a:r>
            <a:endParaRPr lang="en-US" sz="1400" dirty="0">
              <a:latin typeface="Arial" charset="0"/>
            </a:endParaRPr>
          </a:p>
          <a:p>
            <a:pPr lvl="1">
              <a:buFont typeface="Arial" panose="020B0604020202020204" pitchFamily="34" charset="0"/>
              <a:buChar char="•"/>
              <a:defRPr/>
            </a:pPr>
            <a:r>
              <a:rPr lang="en-US" sz="1400" dirty="0">
                <a:latin typeface="Arial" charset="0"/>
              </a:rPr>
              <a:t>It shows confidence that you </a:t>
            </a:r>
            <a:r>
              <a:rPr lang="en-US" sz="1400" dirty="0" smtClean="0">
                <a:latin typeface="Arial" charset="0"/>
              </a:rPr>
              <a:t>reveal </a:t>
            </a:r>
            <a:r>
              <a:rPr lang="en-US" sz="1400" dirty="0">
                <a:latin typeface="Arial" charset="0"/>
              </a:rPr>
              <a:t>it</a:t>
            </a:r>
          </a:p>
          <a:p>
            <a:pPr lvl="1">
              <a:buFont typeface="Arial" panose="020B0604020202020204" pitchFamily="34" charset="0"/>
              <a:buChar char="•"/>
              <a:defRPr/>
            </a:pPr>
            <a:r>
              <a:rPr lang="en-US" sz="1400" dirty="0">
                <a:latin typeface="Arial" charset="0"/>
              </a:rPr>
              <a:t>It shows character that you overcome </a:t>
            </a:r>
            <a:r>
              <a:rPr lang="en-US" sz="1400" dirty="0" smtClean="0">
                <a:latin typeface="Arial" charset="0"/>
              </a:rPr>
              <a:t>it</a:t>
            </a:r>
            <a:endParaRPr lang="en-US" sz="1400" dirty="0">
              <a:latin typeface="Arial" charset="0"/>
            </a:endParaRPr>
          </a:p>
        </p:txBody>
      </p:sp>
      <p:sp>
        <p:nvSpPr>
          <p:cNvPr id="5" name="Content Placeholder 2"/>
          <p:cNvSpPr>
            <a:spLocks noGrp="1"/>
          </p:cNvSpPr>
          <p:nvPr/>
        </p:nvSpPr>
        <p:spPr bwMode="auto">
          <a:xfrm>
            <a:off x="4673600" y="2059970"/>
            <a:ext cx="44704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en-US" sz="1800" b="1" dirty="0" smtClean="0">
                <a:latin typeface="Arial" charset="0"/>
                <a:cs typeface="+mn-cs"/>
              </a:rPr>
              <a:t>How </a:t>
            </a:r>
            <a:r>
              <a:rPr lang="en-US" sz="1800" b="1" dirty="0">
                <a:latin typeface="Arial" charset="0"/>
                <a:cs typeface="+mn-cs"/>
              </a:rPr>
              <a:t>to embrace it?</a:t>
            </a:r>
          </a:p>
          <a:p>
            <a:pPr lvl="1">
              <a:buFont typeface="Arial" panose="020B0604020202020204" pitchFamily="34" charset="0"/>
              <a:buChar char="•"/>
              <a:defRPr/>
            </a:pPr>
            <a:r>
              <a:rPr lang="en-US" sz="1400" dirty="0">
                <a:latin typeface="Arial" charset="0"/>
              </a:rPr>
              <a:t>Don</a:t>
            </a:r>
            <a:r>
              <a:rPr lang="ja-JP" altLang="en-US" sz="1400" dirty="0">
                <a:latin typeface="Arial" charset="0"/>
              </a:rPr>
              <a:t>’</a:t>
            </a:r>
            <a:r>
              <a:rPr lang="en-US" sz="1400" dirty="0">
                <a:latin typeface="Arial" charset="0"/>
              </a:rPr>
              <a:t>t refer to it in </a:t>
            </a:r>
            <a:r>
              <a:rPr lang="en-US" sz="1400" dirty="0" smtClean="0">
                <a:latin typeface="Arial" charset="0"/>
              </a:rPr>
              <a:t>writing. Leave </a:t>
            </a:r>
            <a:r>
              <a:rPr lang="en-US" sz="1400" dirty="0">
                <a:latin typeface="Arial" charset="0"/>
              </a:rPr>
              <a:t>it out of cover letters, emails, resumes or applications -- unless specifically </a:t>
            </a:r>
            <a:r>
              <a:rPr lang="en-US" sz="1400" dirty="0" smtClean="0">
                <a:latin typeface="Arial" charset="0"/>
              </a:rPr>
              <a:t>asked</a:t>
            </a:r>
          </a:p>
          <a:p>
            <a:pPr marL="457200" lvl="1" indent="0">
              <a:buNone/>
              <a:defRPr/>
            </a:pPr>
            <a:endParaRPr lang="en-US" sz="1400" dirty="0">
              <a:latin typeface="Arial" charset="0"/>
            </a:endParaRPr>
          </a:p>
          <a:p>
            <a:pPr lvl="1">
              <a:buFont typeface="Arial" panose="020B0604020202020204" pitchFamily="34" charset="0"/>
              <a:buChar char="•"/>
              <a:defRPr/>
            </a:pPr>
            <a:r>
              <a:rPr lang="en-US" sz="1400" dirty="0">
                <a:latin typeface="Arial" charset="0"/>
              </a:rPr>
              <a:t>Practice your introduction of the </a:t>
            </a:r>
            <a:r>
              <a:rPr lang="en-US" sz="1400" dirty="0" smtClean="0">
                <a:latin typeface="Arial" charset="0"/>
              </a:rPr>
              <a:t>subject</a:t>
            </a:r>
          </a:p>
          <a:p>
            <a:pPr marL="457200" lvl="1" indent="0">
              <a:buNone/>
              <a:defRPr/>
            </a:pPr>
            <a:endParaRPr lang="en-US" sz="1400" dirty="0">
              <a:latin typeface="Arial" charset="0"/>
            </a:endParaRPr>
          </a:p>
          <a:p>
            <a:pPr lvl="1">
              <a:buFont typeface="Arial" panose="020B0604020202020204" pitchFamily="34" charset="0"/>
              <a:buChar char="•"/>
              <a:defRPr/>
            </a:pPr>
            <a:r>
              <a:rPr lang="en-US" sz="1400" dirty="0">
                <a:latin typeface="Arial" charset="0"/>
              </a:rPr>
              <a:t>Do raise it in your </a:t>
            </a:r>
            <a:r>
              <a:rPr lang="en-US" sz="1400" dirty="0" smtClean="0">
                <a:latin typeface="Arial" charset="0"/>
              </a:rPr>
              <a:t>interview</a:t>
            </a:r>
          </a:p>
          <a:p>
            <a:pPr marL="457200" lvl="1" indent="0">
              <a:buNone/>
              <a:defRPr/>
            </a:pPr>
            <a:endParaRPr lang="en-US" sz="1400" dirty="0">
              <a:latin typeface="Arial" charset="0"/>
            </a:endParaRPr>
          </a:p>
          <a:p>
            <a:pPr lvl="1">
              <a:buFont typeface="Arial" panose="020B0604020202020204" pitchFamily="34" charset="0"/>
              <a:buChar char="•"/>
              <a:defRPr/>
            </a:pPr>
            <a:r>
              <a:rPr lang="en-US" sz="1400" dirty="0">
                <a:latin typeface="Arial" charset="0"/>
              </a:rPr>
              <a:t>Gracefully </a:t>
            </a:r>
            <a:r>
              <a:rPr lang="ja-JP" altLang="en-US" sz="1400" dirty="0">
                <a:latin typeface="Arial" charset="0"/>
              </a:rPr>
              <a:t>“</a:t>
            </a:r>
            <a:r>
              <a:rPr lang="en-US" sz="1400" dirty="0">
                <a:latin typeface="Arial" charset="0"/>
              </a:rPr>
              <a:t>beat the interviewer to the subject</a:t>
            </a:r>
            <a:r>
              <a:rPr lang="ja-JP" altLang="en-US" sz="1400" dirty="0">
                <a:latin typeface="Arial" charset="0"/>
              </a:rPr>
              <a:t>”</a:t>
            </a:r>
            <a:endParaRPr lang="en-US" sz="1400" dirty="0">
              <a:latin typeface="Arial" charset="0"/>
            </a:endParaRPr>
          </a:p>
          <a:p>
            <a:pPr lvl="2">
              <a:buFont typeface="Courier New" panose="02070309020205020404" pitchFamily="49" charset="0"/>
              <a:buChar char="o"/>
              <a:defRPr/>
            </a:pPr>
            <a:r>
              <a:rPr lang="en-US" sz="1400" dirty="0">
                <a:latin typeface="Arial" charset="0"/>
              </a:rPr>
              <a:t>Allows you to present it on your terms</a:t>
            </a:r>
          </a:p>
          <a:p>
            <a:pPr lvl="2">
              <a:buFont typeface="Courier New" panose="02070309020205020404" pitchFamily="49" charset="0"/>
              <a:buChar char="o"/>
              <a:defRPr/>
            </a:pPr>
            <a:r>
              <a:rPr lang="en-US" sz="1400" dirty="0">
                <a:latin typeface="Arial" charset="0"/>
              </a:rPr>
              <a:t>You won</a:t>
            </a:r>
            <a:r>
              <a:rPr lang="ja-JP" altLang="en-US" sz="1400" dirty="0">
                <a:latin typeface="Arial" charset="0"/>
              </a:rPr>
              <a:t>’</a:t>
            </a:r>
            <a:r>
              <a:rPr lang="en-US" sz="1400" dirty="0">
                <a:latin typeface="Arial" charset="0"/>
              </a:rPr>
              <a:t>t be as </a:t>
            </a:r>
            <a:r>
              <a:rPr lang="en-US" sz="1400" dirty="0" smtClean="0">
                <a:latin typeface="Arial" charset="0"/>
              </a:rPr>
              <a:t>defensive if you bring it up before the interviewer</a:t>
            </a:r>
            <a:endParaRPr lang="en-US" sz="1400" dirty="0">
              <a:latin typeface="Arial"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14</a:t>
            </a:fld>
            <a:endParaRPr lang="en-US"/>
          </a:p>
        </p:txBody>
      </p:sp>
    </p:spTree>
    <p:extLst>
      <p:ext uri="{BB962C8B-B14F-4D97-AF65-F5344CB8AC3E}">
        <p14:creationId xmlns:p14="http://schemas.microsoft.com/office/powerpoint/2010/main" val="157707426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93980" y="670046"/>
            <a:ext cx="5046414"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Embrace  Your Obstacle…Sample</a:t>
            </a:r>
            <a:endParaRPr lang="en-US" sz="3600" i="1" dirty="0">
              <a:latin typeface="Arial" charset="0"/>
            </a:endParaRPr>
          </a:p>
        </p:txBody>
      </p:sp>
      <p:sp>
        <p:nvSpPr>
          <p:cNvPr id="5" name="Content Placeholder 2"/>
          <p:cNvSpPr>
            <a:spLocks noGrp="1"/>
          </p:cNvSpPr>
          <p:nvPr/>
        </p:nvSpPr>
        <p:spPr bwMode="auto">
          <a:xfrm>
            <a:off x="693980" y="2414928"/>
            <a:ext cx="7827719" cy="4668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sz="1600" dirty="0" smtClean="0">
                <a:latin typeface="Arial" charset="0"/>
                <a:cs typeface="+mn-cs"/>
              </a:rPr>
              <a:t>OBSTACLE: disagreement with your former supervisor led to termination</a:t>
            </a:r>
            <a:endParaRPr lang="en-US" sz="1600" dirty="0">
              <a:latin typeface="Arial" charset="0"/>
              <a:cs typeface="+mn-cs"/>
            </a:endParaRPr>
          </a:p>
          <a:p>
            <a:pPr>
              <a:defRPr/>
            </a:pPr>
            <a:endParaRPr lang="en-US" sz="1600" dirty="0">
              <a:latin typeface="Arial" charset="0"/>
              <a:cs typeface="+mn-cs"/>
            </a:endParaRPr>
          </a:p>
          <a:p>
            <a:pPr>
              <a:defRPr/>
            </a:pPr>
            <a:r>
              <a:rPr lang="en-US" sz="1600" dirty="0">
                <a:latin typeface="Arial" charset="0"/>
                <a:cs typeface="+mn-cs"/>
              </a:rPr>
              <a:t>What NOT to do:  </a:t>
            </a:r>
            <a:r>
              <a:rPr lang="en-US" sz="1600" dirty="0" smtClean="0">
                <a:latin typeface="Arial" charset="0"/>
                <a:cs typeface="+mn-cs"/>
              </a:rPr>
              <a:t>DON’T </a:t>
            </a:r>
            <a:r>
              <a:rPr lang="en-US" sz="1600" dirty="0">
                <a:latin typeface="Arial" charset="0"/>
                <a:cs typeface="+mn-cs"/>
              </a:rPr>
              <a:t>make excuses or re-argue the facts of the case.  </a:t>
            </a:r>
            <a:r>
              <a:rPr lang="en-US" sz="1600" dirty="0" smtClean="0">
                <a:latin typeface="Arial" charset="0"/>
                <a:cs typeface="+mn-cs"/>
              </a:rPr>
              <a:t>DON’T </a:t>
            </a:r>
            <a:r>
              <a:rPr lang="en-US" sz="1600" dirty="0">
                <a:latin typeface="Arial" charset="0"/>
                <a:cs typeface="+mn-cs"/>
              </a:rPr>
              <a:t>play the </a:t>
            </a:r>
            <a:r>
              <a:rPr lang="en-US" sz="1600" dirty="0" smtClean="0">
                <a:latin typeface="Arial" charset="0"/>
                <a:cs typeface="+mn-cs"/>
              </a:rPr>
              <a:t>victim, </a:t>
            </a:r>
            <a:r>
              <a:rPr lang="en-US" sz="1600" dirty="0">
                <a:latin typeface="Arial" charset="0"/>
                <a:cs typeface="+mn-cs"/>
              </a:rPr>
              <a:t>or blame it on anyone but yourself.</a:t>
            </a:r>
          </a:p>
          <a:p>
            <a:pPr>
              <a:defRPr/>
            </a:pPr>
            <a:endParaRPr lang="en-US" sz="1600" dirty="0">
              <a:latin typeface="Arial" charset="0"/>
              <a:cs typeface="+mn-cs"/>
            </a:endParaRPr>
          </a:p>
          <a:p>
            <a:pPr>
              <a:defRPr/>
            </a:pPr>
            <a:r>
              <a:rPr lang="en-US" sz="1600" dirty="0">
                <a:latin typeface="Arial" charset="0"/>
                <a:cs typeface="+mn-cs"/>
              </a:rPr>
              <a:t>What TO do:  </a:t>
            </a:r>
          </a:p>
          <a:p>
            <a:pPr lvl="1">
              <a:defRPr/>
            </a:pPr>
            <a:r>
              <a:rPr lang="en-US" sz="1600" dirty="0">
                <a:latin typeface="Arial" charset="0"/>
              </a:rPr>
              <a:t>Accept </a:t>
            </a:r>
            <a:r>
              <a:rPr lang="en-US" sz="1600" dirty="0" smtClean="0">
                <a:latin typeface="Arial" charset="0"/>
              </a:rPr>
              <a:t>responsibility</a:t>
            </a:r>
            <a:endParaRPr lang="en-US" sz="1600" dirty="0">
              <a:latin typeface="Arial" charset="0"/>
            </a:endParaRPr>
          </a:p>
          <a:p>
            <a:pPr lvl="1">
              <a:defRPr/>
            </a:pPr>
            <a:r>
              <a:rPr lang="en-US" sz="1600" dirty="0">
                <a:latin typeface="Arial" charset="0"/>
              </a:rPr>
              <a:t>T</a:t>
            </a:r>
            <a:r>
              <a:rPr lang="en-US" sz="1600" dirty="0" smtClean="0">
                <a:latin typeface="Arial" charset="0"/>
              </a:rPr>
              <a:t>alk </a:t>
            </a:r>
            <a:r>
              <a:rPr lang="en-US" sz="1600" dirty="0">
                <a:latin typeface="Arial" charset="0"/>
              </a:rPr>
              <a:t>about what you learned from </a:t>
            </a:r>
            <a:r>
              <a:rPr lang="en-US" sz="1600" dirty="0" smtClean="0">
                <a:latin typeface="Arial" charset="0"/>
              </a:rPr>
              <a:t>it</a:t>
            </a:r>
            <a:endParaRPr lang="en-US" sz="1600" dirty="0">
              <a:latin typeface="Arial" charset="0"/>
            </a:endParaRPr>
          </a:p>
          <a:p>
            <a:pPr lvl="1">
              <a:defRPr/>
            </a:pPr>
            <a:r>
              <a:rPr lang="en-US" sz="1600" dirty="0">
                <a:latin typeface="Arial" charset="0"/>
              </a:rPr>
              <a:t>E</a:t>
            </a:r>
            <a:r>
              <a:rPr lang="en-US" sz="1600" dirty="0" smtClean="0">
                <a:latin typeface="Arial" charset="0"/>
              </a:rPr>
              <a:t>xplain </a:t>
            </a:r>
            <a:r>
              <a:rPr lang="en-US" sz="1600" dirty="0">
                <a:latin typeface="Arial" charset="0"/>
              </a:rPr>
              <a:t>WHY you will never make the same mistake </a:t>
            </a:r>
            <a:r>
              <a:rPr lang="en-US" sz="1600" dirty="0" smtClean="0">
                <a:latin typeface="Arial" charset="0"/>
              </a:rPr>
              <a:t>again</a:t>
            </a:r>
            <a:endParaRPr lang="en-US" sz="1600" dirty="0">
              <a:latin typeface="Arial" charset="0"/>
            </a:endParaRPr>
          </a:p>
          <a:p>
            <a:pPr lvl="1">
              <a:defRPr/>
            </a:pPr>
            <a:r>
              <a:rPr lang="en-US" sz="1600" dirty="0">
                <a:latin typeface="Arial" charset="0"/>
              </a:rPr>
              <a:t>D</a:t>
            </a:r>
            <a:r>
              <a:rPr lang="en-US" sz="1600" dirty="0" smtClean="0">
                <a:latin typeface="Arial" charset="0"/>
              </a:rPr>
              <a:t>escribe </a:t>
            </a:r>
            <a:r>
              <a:rPr lang="en-US" sz="1600" dirty="0">
                <a:latin typeface="Arial" charset="0"/>
              </a:rPr>
              <a:t>how you have taken concrete steps to make sure that it will never happen again.</a:t>
            </a: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15</a:t>
            </a:fld>
            <a:endParaRPr lang="en-US"/>
          </a:p>
        </p:txBody>
      </p:sp>
    </p:spTree>
    <p:extLst>
      <p:ext uri="{BB962C8B-B14F-4D97-AF65-F5344CB8AC3E}">
        <p14:creationId xmlns:p14="http://schemas.microsoft.com/office/powerpoint/2010/main" val="13452201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93981" y="684560"/>
            <a:ext cx="5046414"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Practice!</a:t>
            </a:r>
            <a:endParaRPr lang="en-US" sz="3600" i="1" dirty="0">
              <a:latin typeface="Arial" charset="0"/>
            </a:endParaRPr>
          </a:p>
        </p:txBody>
      </p:sp>
      <p:sp>
        <p:nvSpPr>
          <p:cNvPr id="4" name="Rectangle 3"/>
          <p:cNvSpPr>
            <a:spLocks noGrp="1" noChangeArrowheads="1"/>
          </p:cNvSpPr>
          <p:nvPr/>
        </p:nvSpPr>
        <p:spPr bwMode="auto">
          <a:xfrm>
            <a:off x="736600" y="1670957"/>
            <a:ext cx="7950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defRPr/>
            </a:pPr>
            <a:r>
              <a:rPr lang="en-US" sz="1400" dirty="0">
                <a:latin typeface="Arial" charset="0"/>
                <a:cs typeface="+mn-cs"/>
              </a:rPr>
              <a:t>My Obstacle:  </a:t>
            </a:r>
            <a:r>
              <a:rPr lang="en-US" sz="1400" dirty="0" smtClean="0">
                <a:latin typeface="Arial" charset="0"/>
                <a:cs typeface="+mn-cs"/>
              </a:rPr>
              <a:t>_______________________________________________________________</a:t>
            </a:r>
            <a:endParaRPr lang="en-US" sz="1400" dirty="0">
              <a:latin typeface="Arial" charset="0"/>
              <a:cs typeface="+mn-cs"/>
            </a:endParaRPr>
          </a:p>
          <a:p>
            <a:pPr eaLnBrk="1" hangingPunct="1">
              <a:defRPr/>
            </a:pPr>
            <a:endParaRPr lang="en-US" sz="1400" dirty="0">
              <a:latin typeface="Arial" charset="0"/>
              <a:cs typeface="+mn-cs"/>
            </a:endParaRPr>
          </a:p>
          <a:p>
            <a:pPr eaLnBrk="1" hangingPunct="1">
              <a:defRPr/>
            </a:pPr>
            <a:r>
              <a:rPr lang="en-US" sz="1400" dirty="0">
                <a:latin typeface="Arial" charset="0"/>
                <a:cs typeface="+mn-cs"/>
              </a:rPr>
              <a:t>Impact on my search: </a:t>
            </a:r>
            <a:r>
              <a:rPr lang="en-US" sz="1400" dirty="0" smtClean="0">
                <a:latin typeface="Arial" charset="0"/>
                <a:cs typeface="+mn-cs"/>
              </a:rPr>
              <a:t>_________________________________________________________</a:t>
            </a:r>
            <a:endParaRPr lang="en-US" sz="1400" dirty="0">
              <a:latin typeface="Arial" charset="0"/>
              <a:cs typeface="+mn-cs"/>
            </a:endParaRPr>
          </a:p>
          <a:p>
            <a:pPr eaLnBrk="1" hangingPunct="1">
              <a:defRPr/>
            </a:pPr>
            <a:endParaRPr lang="en-US" sz="1400" dirty="0">
              <a:latin typeface="Arial" charset="0"/>
              <a:cs typeface="+mn-cs"/>
            </a:endParaRPr>
          </a:p>
          <a:p>
            <a:pPr eaLnBrk="1" hangingPunct="1">
              <a:spcBef>
                <a:spcPts val="1200"/>
              </a:spcBef>
              <a:defRPr/>
            </a:pPr>
            <a:r>
              <a:rPr lang="en-US" sz="1400" dirty="0">
                <a:latin typeface="Arial" charset="0"/>
                <a:cs typeface="+mn-cs"/>
              </a:rPr>
              <a:t>How NOT to explain it: </a:t>
            </a:r>
            <a:r>
              <a:rPr lang="en-US" sz="1400" dirty="0" smtClean="0">
                <a:latin typeface="Arial" charset="0"/>
                <a:cs typeface="+mn-cs"/>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Arial" charset="0"/>
              <a:cs typeface="+mn-cs"/>
            </a:endParaRPr>
          </a:p>
          <a:p>
            <a:pPr eaLnBrk="1" hangingPunct="1">
              <a:defRPr/>
            </a:pPr>
            <a:endParaRPr lang="en-US" sz="1400" dirty="0">
              <a:latin typeface="Arial" charset="0"/>
              <a:cs typeface="+mn-cs"/>
            </a:endParaRPr>
          </a:p>
          <a:p>
            <a:pPr eaLnBrk="1" hangingPunct="1">
              <a:spcBef>
                <a:spcPts val="1200"/>
              </a:spcBef>
              <a:defRPr/>
            </a:pPr>
            <a:r>
              <a:rPr lang="en-US" sz="1400" dirty="0">
                <a:latin typeface="Arial" charset="0"/>
                <a:cs typeface="+mn-cs"/>
              </a:rPr>
              <a:t>How TO explain it: </a:t>
            </a:r>
            <a:r>
              <a:rPr lang="en-US" sz="1400" dirty="0" smtClean="0">
                <a:latin typeface="Arial" charset="0"/>
                <a:cs typeface="+mn-cs"/>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Arial" charset="0"/>
              <a:cs typeface="+mn-cs"/>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16</a:t>
            </a:fld>
            <a:endParaRPr lang="en-US"/>
          </a:p>
        </p:txBody>
      </p:sp>
    </p:spTree>
    <p:extLst>
      <p:ext uri="{BB962C8B-B14F-4D97-AF65-F5344CB8AC3E}">
        <p14:creationId xmlns:p14="http://schemas.microsoft.com/office/powerpoint/2010/main" val="93608756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nvSpPr>
        <p:spPr bwMode="auto">
          <a:xfrm>
            <a:off x="739650" y="2283959"/>
            <a:ext cx="7391977" cy="392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defRPr/>
            </a:pPr>
            <a:endParaRPr lang="en-US" sz="1400" b="1" dirty="0">
              <a:latin typeface="Arial" charset="0"/>
              <a:cs typeface="+mn-cs"/>
            </a:endParaRPr>
          </a:p>
          <a:p>
            <a:pPr marL="0" indent="0" eaLnBrk="1" hangingPunct="1">
              <a:lnSpc>
                <a:spcPct val="80000"/>
              </a:lnSpc>
              <a:buNone/>
              <a:defRPr/>
            </a:pPr>
            <a:r>
              <a:rPr lang="en-US" sz="1400" u="sng" dirty="0" smtClean="0">
                <a:latin typeface="Arial" charset="0"/>
                <a:cs typeface="+mn-cs"/>
              </a:rPr>
              <a:t>Create </a:t>
            </a:r>
            <a:r>
              <a:rPr lang="en-US" sz="1400" u="sng" dirty="0">
                <a:latin typeface="Arial" charset="0"/>
                <a:cs typeface="+mn-cs"/>
              </a:rPr>
              <a:t>Your Elevator </a:t>
            </a:r>
            <a:r>
              <a:rPr lang="en-US" sz="1400" u="sng" dirty="0" smtClean="0">
                <a:latin typeface="Arial" charset="0"/>
                <a:cs typeface="+mn-cs"/>
              </a:rPr>
              <a:t>Speech</a:t>
            </a:r>
            <a:r>
              <a:rPr lang="en-US" sz="1400" dirty="0" smtClean="0">
                <a:latin typeface="Arial" charset="0"/>
                <a:cs typeface="+mn-cs"/>
              </a:rPr>
              <a:t>: Tell others who you are in a short introduction.</a:t>
            </a:r>
          </a:p>
          <a:p>
            <a:pPr marL="0" indent="0" eaLnBrk="1" hangingPunct="1">
              <a:lnSpc>
                <a:spcPct val="80000"/>
              </a:lnSpc>
              <a:buNone/>
              <a:defRPr/>
            </a:pPr>
            <a:endParaRPr lang="en-US" sz="1400" dirty="0">
              <a:latin typeface="Arial" charset="0"/>
              <a:cs typeface="+mn-cs"/>
            </a:endParaRPr>
          </a:p>
          <a:p>
            <a:pPr marL="0" indent="0" eaLnBrk="1" hangingPunct="1">
              <a:lnSpc>
                <a:spcPct val="80000"/>
              </a:lnSpc>
              <a:buNone/>
              <a:defRPr/>
            </a:pPr>
            <a:r>
              <a:rPr lang="en-US" sz="1400" b="1" dirty="0" smtClean="0">
                <a:latin typeface="Arial" charset="0"/>
              </a:rPr>
              <a:t>Assignment</a:t>
            </a:r>
            <a:r>
              <a:rPr lang="en-US" sz="1400" b="1" dirty="0">
                <a:latin typeface="Arial" charset="0"/>
              </a:rPr>
              <a:t>: </a:t>
            </a:r>
            <a:r>
              <a:rPr lang="en-US" sz="1400" dirty="0" smtClean="0">
                <a:latin typeface="Arial" charset="0"/>
              </a:rPr>
              <a:t>write </a:t>
            </a:r>
            <a:r>
              <a:rPr lang="en-US" sz="1400" dirty="0">
                <a:latin typeface="Arial" charset="0"/>
              </a:rPr>
              <a:t>your elevator speech and be prepared to give it at the beginning of </a:t>
            </a:r>
            <a:r>
              <a:rPr lang="en-US" sz="1400" dirty="0" smtClean="0">
                <a:latin typeface="Arial" charset="0"/>
              </a:rPr>
              <a:t>EACH </a:t>
            </a:r>
            <a:r>
              <a:rPr lang="en-US" sz="1400" dirty="0">
                <a:latin typeface="Arial" charset="0"/>
              </a:rPr>
              <a:t>workshop over the next two </a:t>
            </a:r>
            <a:r>
              <a:rPr lang="en-US" sz="1400" dirty="0" smtClean="0">
                <a:latin typeface="Arial" charset="0"/>
              </a:rPr>
              <a:t>weeks. Send </a:t>
            </a:r>
            <a:r>
              <a:rPr lang="en-US" sz="1400" dirty="0">
                <a:latin typeface="Arial" charset="0"/>
              </a:rPr>
              <a:t>copies of your first draft to </a:t>
            </a:r>
            <a:r>
              <a:rPr lang="en-US" sz="1400" dirty="0" smtClean="0">
                <a:latin typeface="Arial" charset="0"/>
                <a:hlinkClick r:id="rId2"/>
              </a:rPr>
              <a:t>bzewede@maministries.org</a:t>
            </a:r>
            <a:r>
              <a:rPr lang="en-US" sz="1400" dirty="0" smtClean="0">
                <a:latin typeface="Arial" charset="0"/>
              </a:rPr>
              <a:t> and </a:t>
            </a:r>
            <a:r>
              <a:rPr lang="en-US" sz="1400" dirty="0" smtClean="0">
                <a:latin typeface="Arial" charset="0"/>
                <a:hlinkClick r:id="rId3"/>
              </a:rPr>
              <a:t>mnolte_77565@yahoo.com</a:t>
            </a:r>
            <a:endParaRPr lang="en-US" sz="1400" dirty="0" smtClean="0">
              <a:latin typeface="Arial" charset="0"/>
            </a:endParaRPr>
          </a:p>
          <a:p>
            <a:pPr marL="0" indent="0" eaLnBrk="1" hangingPunct="1">
              <a:lnSpc>
                <a:spcPct val="80000"/>
              </a:lnSpc>
              <a:buNone/>
              <a:defRPr/>
            </a:pPr>
            <a:endParaRPr lang="en-US" sz="1400" dirty="0">
              <a:latin typeface="Arial" charset="0"/>
            </a:endParaRPr>
          </a:p>
          <a:p>
            <a:pPr marL="0" indent="0" eaLnBrk="1" hangingPunct="1">
              <a:lnSpc>
                <a:spcPct val="80000"/>
              </a:lnSpc>
              <a:buNone/>
              <a:defRPr/>
            </a:pPr>
            <a:r>
              <a:rPr lang="en-US" sz="1400" dirty="0" smtClean="0">
                <a:latin typeface="Arial" charset="0"/>
              </a:rPr>
              <a:t>Due date: Monday.</a:t>
            </a:r>
            <a:endParaRPr lang="en-US" sz="1400" dirty="0">
              <a:latin typeface="Arial" charset="0"/>
            </a:endParaRPr>
          </a:p>
          <a:p>
            <a:pPr marL="990600" lvl="1" indent="-533400" eaLnBrk="1" hangingPunct="1">
              <a:lnSpc>
                <a:spcPct val="80000"/>
              </a:lnSpc>
              <a:buFontTx/>
              <a:buNone/>
              <a:defRPr/>
            </a:pPr>
            <a:endParaRPr lang="en-US" sz="1400" dirty="0">
              <a:latin typeface="Arial" charset="0"/>
            </a:endParaRPr>
          </a:p>
          <a:p>
            <a:pPr marL="0" indent="0" eaLnBrk="1" hangingPunct="1">
              <a:lnSpc>
                <a:spcPct val="80000"/>
              </a:lnSpc>
              <a:buNone/>
              <a:defRPr/>
            </a:pPr>
            <a:r>
              <a:rPr lang="en-US" sz="1400" u="sng" dirty="0">
                <a:latin typeface="Arial" charset="0"/>
                <a:cs typeface="+mn-cs"/>
              </a:rPr>
              <a:t>Discussion of Your Employment </a:t>
            </a:r>
            <a:r>
              <a:rPr lang="en-US" sz="1400" u="sng" dirty="0" smtClean="0">
                <a:latin typeface="Arial" charset="0"/>
                <a:cs typeface="+mn-cs"/>
              </a:rPr>
              <a:t>Obstacle(s):</a:t>
            </a:r>
          </a:p>
          <a:p>
            <a:pPr marL="0" indent="0" eaLnBrk="1" hangingPunct="1">
              <a:lnSpc>
                <a:spcPct val="80000"/>
              </a:lnSpc>
              <a:buNone/>
              <a:defRPr/>
            </a:pPr>
            <a:endParaRPr lang="en-US" sz="1400" b="1" dirty="0">
              <a:latin typeface="Arial" charset="0"/>
              <a:cs typeface="+mn-cs"/>
            </a:endParaRPr>
          </a:p>
          <a:p>
            <a:pPr marL="0" indent="0" eaLnBrk="1" hangingPunct="1">
              <a:lnSpc>
                <a:spcPct val="80000"/>
              </a:lnSpc>
              <a:buNone/>
              <a:defRPr/>
            </a:pPr>
            <a:r>
              <a:rPr lang="en-US" sz="1400" b="1" dirty="0" smtClean="0">
                <a:latin typeface="Arial" charset="0"/>
              </a:rPr>
              <a:t>Assignment</a:t>
            </a:r>
            <a:r>
              <a:rPr lang="en-US" sz="1400" b="1" dirty="0">
                <a:latin typeface="Arial" charset="0"/>
              </a:rPr>
              <a:t>: </a:t>
            </a:r>
            <a:r>
              <a:rPr lang="en-US" sz="1400" dirty="0" smtClean="0">
                <a:latin typeface="Arial" charset="0"/>
              </a:rPr>
              <a:t>identify </a:t>
            </a:r>
            <a:r>
              <a:rPr lang="en-US" sz="1400">
                <a:latin typeface="Arial" charset="0"/>
              </a:rPr>
              <a:t>your </a:t>
            </a:r>
            <a:r>
              <a:rPr lang="en-US" sz="1400" smtClean="0">
                <a:latin typeface="Arial" charset="0"/>
              </a:rPr>
              <a:t>greatest </a:t>
            </a:r>
            <a:r>
              <a:rPr lang="en-US" sz="1400" dirty="0">
                <a:latin typeface="Arial" charset="0"/>
              </a:rPr>
              <a:t>obstacle(s) and how you would present it in an </a:t>
            </a:r>
            <a:r>
              <a:rPr lang="en-US" sz="1400" dirty="0" smtClean="0">
                <a:latin typeface="Arial" charset="0"/>
              </a:rPr>
              <a:t>interview.</a:t>
            </a:r>
          </a:p>
          <a:p>
            <a:pPr marL="0" indent="0" eaLnBrk="1" hangingPunct="1">
              <a:lnSpc>
                <a:spcPct val="80000"/>
              </a:lnSpc>
              <a:buNone/>
              <a:defRPr/>
            </a:pPr>
            <a:r>
              <a:rPr lang="en-US" sz="1400" i="1" dirty="0" smtClean="0">
                <a:latin typeface="Arial" charset="0"/>
              </a:rPr>
              <a:t>Document it!   Say it!   Present it!  </a:t>
            </a:r>
          </a:p>
          <a:p>
            <a:pPr marL="0" indent="0" eaLnBrk="1" hangingPunct="1">
              <a:lnSpc>
                <a:spcPct val="80000"/>
              </a:lnSpc>
              <a:buNone/>
              <a:defRPr/>
            </a:pPr>
            <a:endParaRPr lang="en-US" sz="1400" dirty="0">
              <a:latin typeface="Arial" charset="0"/>
            </a:endParaRPr>
          </a:p>
          <a:p>
            <a:pPr marL="0" indent="0" eaLnBrk="1" hangingPunct="1">
              <a:lnSpc>
                <a:spcPct val="80000"/>
              </a:lnSpc>
              <a:buNone/>
              <a:defRPr/>
            </a:pPr>
            <a:r>
              <a:rPr lang="en-US" sz="1400" dirty="0" smtClean="0">
                <a:latin typeface="Arial" charset="0"/>
              </a:rPr>
              <a:t>Send it via email to </a:t>
            </a:r>
            <a:r>
              <a:rPr lang="en-US" sz="1400" dirty="0" smtClean="0">
                <a:latin typeface="Arial" charset="0"/>
                <a:hlinkClick r:id="rId2"/>
              </a:rPr>
              <a:t>bzewede@maministries.org</a:t>
            </a:r>
            <a:r>
              <a:rPr lang="en-US" sz="1400" dirty="0" smtClean="0">
                <a:latin typeface="Arial" charset="0"/>
              </a:rPr>
              <a:t> and </a:t>
            </a:r>
            <a:r>
              <a:rPr lang="en-US" sz="1400" dirty="0" smtClean="0">
                <a:latin typeface="Arial" charset="0"/>
                <a:hlinkClick r:id="rId3"/>
              </a:rPr>
              <a:t>mnolte_77565@yahoo.com</a:t>
            </a:r>
            <a:endParaRPr lang="en-US" sz="1400" dirty="0" smtClean="0">
              <a:latin typeface="Arial" charset="0"/>
            </a:endParaRPr>
          </a:p>
          <a:p>
            <a:pPr marL="0" indent="0" eaLnBrk="1" hangingPunct="1">
              <a:lnSpc>
                <a:spcPct val="80000"/>
              </a:lnSpc>
              <a:buNone/>
              <a:defRPr/>
            </a:pPr>
            <a:endParaRPr lang="en-US" sz="1400" dirty="0" smtClean="0">
              <a:latin typeface="Arial" charset="0"/>
            </a:endParaRPr>
          </a:p>
          <a:p>
            <a:pPr marL="0" indent="0" eaLnBrk="1" hangingPunct="1">
              <a:lnSpc>
                <a:spcPct val="80000"/>
              </a:lnSpc>
              <a:buNone/>
              <a:defRPr/>
            </a:pPr>
            <a:r>
              <a:rPr lang="en-US" sz="1400" dirty="0" smtClean="0">
                <a:latin typeface="Arial" charset="0"/>
              </a:rPr>
              <a:t>Due date: Monday.</a:t>
            </a:r>
            <a:endParaRPr lang="en-US" sz="1600" dirty="0">
              <a:latin typeface="Arial" charset="0"/>
              <a:cs typeface="+mn-cs"/>
            </a:endParaRPr>
          </a:p>
          <a:p>
            <a:pPr marL="609600" indent="-609600" eaLnBrk="1" hangingPunct="1">
              <a:lnSpc>
                <a:spcPct val="80000"/>
              </a:lnSpc>
              <a:buFontTx/>
              <a:buNone/>
              <a:defRPr/>
            </a:pPr>
            <a:endParaRPr lang="en-US" sz="2000" dirty="0">
              <a:latin typeface="Arial" charset="0"/>
              <a:cs typeface="+mn-cs"/>
            </a:endParaRPr>
          </a:p>
        </p:txBody>
      </p:sp>
      <p:sp>
        <p:nvSpPr>
          <p:cNvPr id="3" name="Rectangle 2"/>
          <p:cNvSpPr/>
          <p:nvPr/>
        </p:nvSpPr>
        <p:spPr>
          <a:xfrm>
            <a:off x="633845" y="1596128"/>
            <a:ext cx="7000586" cy="437043"/>
          </a:xfrm>
          <a:prstGeom prst="rect">
            <a:avLst/>
          </a:prstGeom>
        </p:spPr>
        <p:txBody>
          <a:bodyPr wrap="square">
            <a:spAutoFit/>
          </a:bodyPr>
          <a:lstStyle/>
          <a:p>
            <a:pPr marL="609600" indent="-609600">
              <a:lnSpc>
                <a:spcPct val="80000"/>
              </a:lnSpc>
              <a:defRPr/>
            </a:pPr>
            <a:r>
              <a:rPr lang="en-US" sz="2800" i="1" dirty="0" smtClean="0">
                <a:solidFill>
                  <a:srgbClr val="000000"/>
                </a:solidFill>
                <a:latin typeface="Arial" charset="0"/>
              </a:rPr>
              <a:t>Elevator Speech/ Obstacles</a:t>
            </a:r>
            <a:endParaRPr lang="en-US" sz="2800" i="1" dirty="0">
              <a:solidFill>
                <a:srgbClr val="000000"/>
              </a:solidFill>
              <a:latin typeface="Arial" charset="0"/>
            </a:endParaRPr>
          </a:p>
        </p:txBody>
      </p:sp>
      <p:sp>
        <p:nvSpPr>
          <p:cNvPr id="5" name="Title 5"/>
          <p:cNvSpPr txBox="1">
            <a:spLocks/>
          </p:cNvSpPr>
          <p:nvPr/>
        </p:nvSpPr>
        <p:spPr>
          <a:xfrm>
            <a:off x="633845" y="600150"/>
            <a:ext cx="5049982" cy="1083177"/>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Homework!</a:t>
            </a:r>
            <a:endParaRPr lang="en-US" i="1" dirty="0"/>
          </a:p>
        </p:txBody>
      </p:sp>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17</a:t>
            </a:fld>
            <a:endParaRPr lang="en-US"/>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2</a:t>
            </a:fld>
            <a:endParaRPr lang="en-US"/>
          </a:p>
        </p:txBody>
      </p:sp>
      <p:sp>
        <p:nvSpPr>
          <p:cNvPr id="3" name="TextBox 2"/>
          <p:cNvSpPr txBox="1"/>
          <p:nvPr/>
        </p:nvSpPr>
        <p:spPr>
          <a:xfrm>
            <a:off x="1423555" y="2431472"/>
            <a:ext cx="6483927" cy="2677656"/>
          </a:xfrm>
          <a:prstGeom prst="rect">
            <a:avLst/>
          </a:prstGeom>
          <a:noFill/>
        </p:spPr>
        <p:txBody>
          <a:bodyPr wrap="square" rtlCol="0">
            <a:spAutoFit/>
          </a:bodyPr>
          <a:lstStyle/>
          <a:p>
            <a:r>
              <a:rPr lang="en-US" sz="2400" i="1" dirty="0" smtClean="0"/>
              <a:t>If you were to meet yourself… </a:t>
            </a:r>
          </a:p>
          <a:p>
            <a:endParaRPr lang="en-US" dirty="0"/>
          </a:p>
          <a:p>
            <a:pPr marL="285750" indent="-285750">
              <a:buFont typeface="Arial" panose="020B0604020202020204" pitchFamily="34" charset="0"/>
              <a:buChar char="•"/>
            </a:pPr>
            <a:r>
              <a:rPr lang="en-US" dirty="0"/>
              <a:t>W</a:t>
            </a:r>
            <a:r>
              <a:rPr lang="en-US" dirty="0" smtClean="0"/>
              <a:t>hat would be your first impression?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What would you want to know?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What would you want people to remember about you?</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What would they remember about you?</a:t>
            </a:r>
            <a:endParaRPr lang="en-US" dirty="0"/>
          </a:p>
        </p:txBody>
      </p:sp>
      <p:sp>
        <p:nvSpPr>
          <p:cNvPr id="4" name="TextBox 3"/>
          <p:cNvSpPr txBox="1"/>
          <p:nvPr/>
        </p:nvSpPr>
        <p:spPr>
          <a:xfrm flipH="1">
            <a:off x="683522" y="751114"/>
            <a:ext cx="3981995" cy="646331"/>
          </a:xfrm>
          <a:prstGeom prst="rect">
            <a:avLst/>
          </a:prstGeom>
          <a:noFill/>
        </p:spPr>
        <p:txBody>
          <a:bodyPr wrap="square" rtlCol="0">
            <a:spAutoFit/>
          </a:bodyPr>
          <a:lstStyle/>
          <a:p>
            <a:r>
              <a:rPr lang="en-US" sz="3600" i="1" dirty="0" smtClean="0"/>
              <a:t>Who are you?</a:t>
            </a:r>
            <a:endParaRPr lang="en-US" sz="3600" i="1" dirty="0"/>
          </a:p>
        </p:txBody>
      </p:sp>
    </p:spTree>
    <p:extLst>
      <p:ext uri="{BB962C8B-B14F-4D97-AF65-F5344CB8AC3E}">
        <p14:creationId xmlns:p14="http://schemas.microsoft.com/office/powerpoint/2010/main" val="266065202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bwMode="auto">
          <a:xfrm>
            <a:off x="400050" y="114300"/>
            <a:ext cx="55943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n-US" sz="3600" i="1" dirty="0">
                <a:solidFill>
                  <a:srgbClr val="000000"/>
                </a:solidFill>
                <a:latin typeface="Arial" charset="0"/>
                <a:cs typeface="+mj-cs"/>
              </a:rPr>
              <a:t>The Elevator Speech</a:t>
            </a:r>
          </a:p>
        </p:txBody>
      </p:sp>
      <p:pic>
        <p:nvPicPr>
          <p:cNvPr id="7" name="Picture 6" descr="http://contentmarketingtoday.com/wp-content/uploads/2009/02/elevator-with-peo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3400" y="1803397"/>
            <a:ext cx="2567890" cy="3289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71499" y="1803397"/>
            <a:ext cx="3761509" cy="461665"/>
          </a:xfrm>
          <a:prstGeom prst="rect">
            <a:avLst/>
          </a:prstGeom>
          <a:noFill/>
        </p:spPr>
        <p:txBody>
          <a:bodyPr wrap="square" rtlCol="0">
            <a:spAutoFit/>
          </a:bodyPr>
          <a:lstStyle/>
          <a:p>
            <a:r>
              <a:rPr lang="en-US" sz="2400" dirty="0" smtClean="0"/>
              <a:t>What IS an elevator speech?</a:t>
            </a:r>
            <a:endParaRPr lang="en-US" sz="2400" dirty="0"/>
          </a:p>
        </p:txBody>
      </p:sp>
      <p:sp>
        <p:nvSpPr>
          <p:cNvPr id="3" name="TextBox 2"/>
          <p:cNvSpPr txBox="1"/>
          <p:nvPr/>
        </p:nvSpPr>
        <p:spPr>
          <a:xfrm>
            <a:off x="644236" y="2432626"/>
            <a:ext cx="3761509" cy="3539430"/>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At a basic level, it’s your introduction when you meet new people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First (last?) opportunity to make a strong and positive impression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 opportunity to gain an ally in your job search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 opportunity to grow your personal network</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 opportunity to get your foot in the door</a:t>
            </a:r>
            <a:endParaRPr lang="en-US" sz="1600" dirty="0"/>
          </a:p>
        </p:txBody>
      </p:sp>
      <p:sp>
        <p:nvSpPr>
          <p:cNvPr id="4" name="Slide Number Placeholder 3"/>
          <p:cNvSpPr>
            <a:spLocks noGrp="1"/>
          </p:cNvSpPr>
          <p:nvPr>
            <p:ph type="sldNum" sz="quarter" idx="12"/>
          </p:nvPr>
        </p:nvSpPr>
        <p:spPr/>
        <p:txBody>
          <a:bodyPr/>
          <a:lstStyle/>
          <a:p>
            <a:pPr>
              <a:defRPr/>
            </a:pPr>
            <a:fld id="{499AEFA2-FC09-504E-9815-9B66B64A1D8A}" type="slidenum">
              <a:rPr lang="en-US" smtClean="0"/>
              <a:pPr>
                <a:defRPr/>
              </a:pPr>
              <a:t>3</a:t>
            </a:fld>
            <a:endParaRPr lang="en-US"/>
          </a:p>
        </p:txBody>
      </p:sp>
    </p:spTree>
    <p:extLst>
      <p:ext uri="{BB962C8B-B14F-4D97-AF65-F5344CB8AC3E}">
        <p14:creationId xmlns:p14="http://schemas.microsoft.com/office/powerpoint/2010/main" val="213206142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577665" y="241300"/>
            <a:ext cx="5226235" cy="1466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eaLnBrk="1" hangingPunct="1"/>
            <a:r>
              <a:rPr lang="en-US" sz="3600" i="1" dirty="0" smtClean="0">
                <a:solidFill>
                  <a:srgbClr val="000000"/>
                </a:solidFill>
                <a:latin typeface="Arial" charset="0"/>
              </a:rPr>
              <a:t>Elevate…</a:t>
            </a:r>
            <a:endParaRPr lang="en-US" sz="3600" i="1" dirty="0">
              <a:solidFill>
                <a:srgbClr val="000000"/>
              </a:solidFill>
              <a:latin typeface="Arial"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510" y="1708298"/>
            <a:ext cx="3707794" cy="3583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 name="TextBox 7"/>
          <p:cNvSpPr txBox="1">
            <a:spLocks noChangeArrowheads="1"/>
          </p:cNvSpPr>
          <p:nvPr/>
        </p:nvSpPr>
        <p:spPr bwMode="auto">
          <a:xfrm>
            <a:off x="713510" y="5573857"/>
            <a:ext cx="525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800" kern="1200" dirty="0">
                <a:hlinkClick r:id="rId3"/>
              </a:rPr>
              <a:t>http://www.youtube.com/watch?v=fS6HRtxp51g</a:t>
            </a:r>
            <a:r>
              <a:rPr lang="en-US" sz="1800" kern="1200" dirty="0"/>
              <a:t> </a:t>
            </a: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4</a:t>
            </a:fld>
            <a:endParaRPr lang="en-US"/>
          </a:p>
        </p:txBody>
      </p:sp>
      <p:sp>
        <p:nvSpPr>
          <p:cNvPr id="6" name="Rectangle 5"/>
          <p:cNvSpPr>
            <a:spLocks noGrp="1" noChangeArrowheads="1"/>
          </p:cNvSpPr>
          <p:nvPr/>
        </p:nvSpPr>
        <p:spPr bwMode="auto">
          <a:xfrm>
            <a:off x="5101938" y="1708298"/>
            <a:ext cx="3501736" cy="2254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eaLnBrk="1" hangingPunct="1"/>
            <a:r>
              <a:rPr lang="en-US" sz="3600" i="1" dirty="0" smtClean="0">
                <a:solidFill>
                  <a:srgbClr val="000000"/>
                </a:solidFill>
                <a:latin typeface="Arial" charset="0"/>
              </a:rPr>
              <a:t>…Your Elevator Speech!</a:t>
            </a:r>
            <a:endParaRPr lang="en-US" sz="3600" i="1" dirty="0">
              <a:solidFill>
                <a:srgbClr val="000000"/>
              </a:solidFill>
              <a:latin typeface="Arial" charset="0"/>
            </a:endParaRPr>
          </a:p>
        </p:txBody>
      </p:sp>
    </p:spTree>
    <p:extLst>
      <p:ext uri="{BB962C8B-B14F-4D97-AF65-F5344CB8AC3E}">
        <p14:creationId xmlns:p14="http://schemas.microsoft.com/office/powerpoint/2010/main" val="13434052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bwMode="auto">
          <a:xfrm>
            <a:off x="400050" y="162791"/>
            <a:ext cx="55943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n-US" sz="3600" i="1" dirty="0">
                <a:solidFill>
                  <a:srgbClr val="000000"/>
                </a:solidFill>
                <a:latin typeface="Arial" charset="0"/>
                <a:cs typeface="+mj-cs"/>
              </a:rPr>
              <a:t>The Elevator Speech</a:t>
            </a:r>
          </a:p>
        </p:txBody>
      </p:sp>
      <p:sp>
        <p:nvSpPr>
          <p:cNvPr id="8" name="Content Placeholder 5"/>
          <p:cNvSpPr>
            <a:spLocks noGrp="1"/>
          </p:cNvSpPr>
          <p:nvPr/>
        </p:nvSpPr>
        <p:spPr bwMode="auto">
          <a:xfrm>
            <a:off x="1333211" y="1787231"/>
            <a:ext cx="3728027" cy="406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0"/>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FontTx/>
              <a:buNone/>
              <a:defRPr/>
            </a:pPr>
            <a:r>
              <a:rPr lang="en-US" sz="2000" dirty="0" smtClean="0">
                <a:ea typeface="+mn-ea"/>
                <a:cs typeface="+mn-cs"/>
              </a:rPr>
              <a:t>A good elevator speech should be:</a:t>
            </a:r>
          </a:p>
          <a:p>
            <a:pPr indent="0">
              <a:defRPr/>
            </a:pPr>
            <a:r>
              <a:rPr lang="en-US" sz="2000" dirty="0" smtClean="0">
                <a:ea typeface="+mn-ea"/>
                <a:cs typeface="+mn-cs"/>
              </a:rPr>
              <a:t>Brief</a:t>
            </a:r>
          </a:p>
          <a:p>
            <a:pPr indent="0">
              <a:defRPr/>
            </a:pPr>
            <a:r>
              <a:rPr lang="en-US" sz="2000" dirty="0" smtClean="0">
                <a:ea typeface="+mn-ea"/>
                <a:cs typeface="+mn-cs"/>
              </a:rPr>
              <a:t>Memorable / Interesting</a:t>
            </a:r>
          </a:p>
          <a:p>
            <a:pPr indent="0">
              <a:defRPr/>
            </a:pPr>
            <a:r>
              <a:rPr lang="en-US" sz="2000" dirty="0" smtClean="0">
                <a:ea typeface="+mn-ea"/>
                <a:cs typeface="+mn-cs"/>
              </a:rPr>
              <a:t>Informative</a:t>
            </a:r>
          </a:p>
          <a:p>
            <a:pPr indent="0">
              <a:defRPr/>
            </a:pPr>
            <a:r>
              <a:rPr lang="en-US" sz="2000" dirty="0" smtClean="0">
                <a:ea typeface="+mn-ea"/>
                <a:cs typeface="+mn-cs"/>
              </a:rPr>
              <a:t>Respectful of time and place</a:t>
            </a:r>
          </a:p>
          <a:p>
            <a:pPr indent="0">
              <a:defRPr/>
            </a:pPr>
            <a:r>
              <a:rPr lang="en-US" sz="2000" dirty="0"/>
              <a:t>Ready for use at any time, any place</a:t>
            </a:r>
            <a:r>
              <a:rPr lang="en-US" sz="2000" dirty="0" smtClean="0"/>
              <a:t>!</a:t>
            </a:r>
            <a:endParaRPr lang="en-US" sz="2000" dirty="0" smtClean="0">
              <a:ea typeface="+mn-ea"/>
              <a:cs typeface="+mn-cs"/>
            </a:endParaRPr>
          </a:p>
          <a:p>
            <a:pPr indent="0">
              <a:defRPr/>
            </a:pPr>
            <a:r>
              <a:rPr lang="en-US" sz="2000" dirty="0" smtClean="0"/>
              <a:t>An opportunity to ask for a future meeting</a:t>
            </a:r>
          </a:p>
          <a:p>
            <a:pPr indent="0">
              <a:defRPr/>
            </a:pPr>
            <a:endParaRPr lang="en-US" sz="2000" dirty="0">
              <a:ea typeface="+mn-ea"/>
              <a:cs typeface="+mn-cs"/>
            </a:endParaRPr>
          </a:p>
        </p:txBody>
      </p:sp>
      <p:sp>
        <p:nvSpPr>
          <p:cNvPr id="10" name="Content Placeholder 5"/>
          <p:cNvSpPr>
            <a:spLocks noGrp="1"/>
          </p:cNvSpPr>
          <p:nvPr/>
        </p:nvSpPr>
        <p:spPr bwMode="auto">
          <a:xfrm>
            <a:off x="628073" y="5600697"/>
            <a:ext cx="7757390" cy="831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charset="0"/>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None/>
              <a:defRPr/>
            </a:pPr>
            <a:endParaRPr lang="en-US" sz="1800" dirty="0">
              <a:latin typeface="Arial" charset="0"/>
              <a:cs typeface="+mn-cs"/>
            </a:endParaRPr>
          </a:p>
        </p:txBody>
      </p:sp>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5</a:t>
            </a:fld>
            <a:endParaRPr lang="en-US"/>
          </a:p>
        </p:txBody>
      </p:sp>
    </p:spTree>
    <p:extLst>
      <p:ext uri="{BB962C8B-B14F-4D97-AF65-F5344CB8AC3E}">
        <p14:creationId xmlns:p14="http://schemas.microsoft.com/office/powerpoint/2010/main" val="320592217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6268" y="572778"/>
            <a:ext cx="5424470" cy="1101476"/>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Crafting An Elevator Speech</a:t>
            </a:r>
            <a:endParaRPr lang="en-US" sz="3600" i="1" dirty="0">
              <a:latin typeface="Arial" charset="0"/>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6</a:t>
            </a:fld>
            <a:endParaRPr lang="en-US"/>
          </a:p>
        </p:txBody>
      </p:sp>
      <p:sp>
        <p:nvSpPr>
          <p:cNvPr id="7" name="Rectangle 6"/>
          <p:cNvSpPr>
            <a:spLocks noGrp="1" noChangeArrowheads="1"/>
          </p:cNvSpPr>
          <p:nvPr/>
        </p:nvSpPr>
        <p:spPr bwMode="auto">
          <a:xfrm>
            <a:off x="977900" y="2370570"/>
            <a:ext cx="648161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spcBef>
                <a:spcPct val="75000"/>
              </a:spcBef>
              <a:defRPr/>
            </a:pPr>
            <a:r>
              <a:rPr lang="en-US" sz="1800" dirty="0" smtClean="0">
                <a:latin typeface="Arial" charset="0"/>
                <a:cs typeface="+mn-cs"/>
              </a:rPr>
              <a:t>It’s YOURS not mine, so the words and rhythm should reflect how YOU speak</a:t>
            </a:r>
          </a:p>
          <a:p>
            <a:pPr marL="0" indent="0" eaLnBrk="1" hangingPunct="1">
              <a:lnSpc>
                <a:spcPct val="80000"/>
              </a:lnSpc>
              <a:spcBef>
                <a:spcPct val="75000"/>
              </a:spcBef>
              <a:buNone/>
              <a:defRPr/>
            </a:pPr>
            <a:endParaRPr lang="en-US" sz="1200" dirty="0" smtClean="0">
              <a:latin typeface="Arial" charset="0"/>
              <a:cs typeface="+mn-cs"/>
            </a:endParaRPr>
          </a:p>
          <a:p>
            <a:pPr eaLnBrk="1" hangingPunct="1">
              <a:lnSpc>
                <a:spcPct val="80000"/>
              </a:lnSpc>
              <a:spcBef>
                <a:spcPct val="75000"/>
              </a:spcBef>
              <a:defRPr/>
            </a:pPr>
            <a:r>
              <a:rPr lang="en-US" sz="1800" dirty="0" smtClean="0">
                <a:latin typeface="Arial" charset="0"/>
                <a:cs typeface="+mn-cs"/>
              </a:rPr>
              <a:t>Captures YOU in a forward-looking career sense, not a dry recitation of what you’ve done (state what type of work you want to do)</a:t>
            </a:r>
          </a:p>
          <a:p>
            <a:pPr marL="0" indent="0" eaLnBrk="1" hangingPunct="1">
              <a:lnSpc>
                <a:spcPct val="80000"/>
              </a:lnSpc>
              <a:spcBef>
                <a:spcPct val="75000"/>
              </a:spcBef>
              <a:buNone/>
              <a:defRPr/>
            </a:pPr>
            <a:endParaRPr lang="en-US" sz="1200" dirty="0" smtClean="0">
              <a:latin typeface="Arial" charset="0"/>
              <a:cs typeface="+mn-cs"/>
            </a:endParaRPr>
          </a:p>
          <a:p>
            <a:pPr eaLnBrk="1" hangingPunct="1">
              <a:lnSpc>
                <a:spcPct val="80000"/>
              </a:lnSpc>
              <a:spcBef>
                <a:spcPct val="75000"/>
              </a:spcBef>
              <a:defRPr/>
            </a:pPr>
            <a:r>
              <a:rPr lang="en-US" sz="1800" dirty="0" smtClean="0">
                <a:latin typeface="Arial" charset="0"/>
                <a:cs typeface="+mn-cs"/>
              </a:rPr>
              <a:t>It should convey what kind of employee you will be (why you make the best employee for the job)</a:t>
            </a:r>
          </a:p>
          <a:p>
            <a:pPr eaLnBrk="1" hangingPunct="1">
              <a:lnSpc>
                <a:spcPct val="80000"/>
              </a:lnSpc>
              <a:spcBef>
                <a:spcPct val="75000"/>
              </a:spcBef>
              <a:defRPr/>
            </a:pPr>
            <a:endParaRPr lang="en-US" sz="1700" dirty="0">
              <a:latin typeface="Arial" charset="0"/>
              <a:cs typeface="+mn-cs"/>
            </a:endParaRPr>
          </a:p>
        </p:txBody>
      </p:sp>
    </p:spTree>
    <p:extLst>
      <p:ext uri="{BB962C8B-B14F-4D97-AF65-F5344CB8AC3E}">
        <p14:creationId xmlns:p14="http://schemas.microsoft.com/office/powerpoint/2010/main" val="137577048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9AEFA2-FC09-504E-9815-9B66B64A1D8A}" type="slidenum">
              <a:rPr lang="en-US" smtClean="0"/>
              <a:pPr>
                <a:defRPr/>
              </a:pPr>
              <a:t>7</a:t>
            </a:fld>
            <a:endParaRPr lang="en-US"/>
          </a:p>
        </p:txBody>
      </p:sp>
      <p:sp>
        <p:nvSpPr>
          <p:cNvPr id="3" name="Text Box 6"/>
          <p:cNvSpPr txBox="1">
            <a:spLocks noChangeArrowheads="1"/>
          </p:cNvSpPr>
          <p:nvPr/>
        </p:nvSpPr>
        <p:spPr bwMode="auto">
          <a:xfrm>
            <a:off x="912604" y="2331542"/>
            <a:ext cx="7654453" cy="325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1" hangingPunct="1">
              <a:defRPr/>
            </a:pPr>
            <a:r>
              <a:rPr lang="en-US" b="1" kern="1200" dirty="0" smtClean="0">
                <a:cs typeface="+mn-cs"/>
              </a:rPr>
              <a:t>FIRST</a:t>
            </a:r>
            <a:r>
              <a:rPr lang="en-US" kern="1200" dirty="0" smtClean="0">
                <a:cs typeface="+mn-cs"/>
              </a:rPr>
              <a:t> sentence describes the way you wish to be categorized by the person to help him/her remember you.  </a:t>
            </a:r>
            <a:r>
              <a:rPr lang="en-US" b="1" kern="1200" dirty="0" smtClean="0">
                <a:cs typeface="+mn-cs"/>
              </a:rPr>
              <a:t>(Adjective – Adjective – Noun)</a:t>
            </a:r>
          </a:p>
          <a:p>
            <a:pPr eaLnBrk="1" hangingPunct="1">
              <a:defRPr/>
            </a:pPr>
            <a:endParaRPr lang="en-US" kern="1200" dirty="0" smtClean="0">
              <a:cs typeface="+mn-cs"/>
            </a:endParaRPr>
          </a:p>
          <a:p>
            <a:pPr eaLnBrk="1" hangingPunct="1">
              <a:defRPr/>
            </a:pPr>
            <a:r>
              <a:rPr lang="en-US" b="1" kern="1200" dirty="0" smtClean="0">
                <a:cs typeface="+mn-cs"/>
              </a:rPr>
              <a:t>SECOND</a:t>
            </a:r>
            <a:r>
              <a:rPr lang="en-US" kern="1200" dirty="0" smtClean="0">
                <a:cs typeface="+mn-cs"/>
              </a:rPr>
              <a:t> sentence provides some specific achievement(s) that should get the attention of the other person.  </a:t>
            </a:r>
            <a:r>
              <a:rPr lang="en-US" b="1" kern="1200" dirty="0" smtClean="0">
                <a:cs typeface="+mn-cs"/>
              </a:rPr>
              <a:t>(How the Adjective suits you)</a:t>
            </a:r>
          </a:p>
          <a:p>
            <a:pPr eaLnBrk="1" hangingPunct="1">
              <a:defRPr/>
            </a:pPr>
            <a:endParaRPr lang="en-US" dirty="0">
              <a:cs typeface="+mn-cs"/>
            </a:endParaRPr>
          </a:p>
          <a:p>
            <a:pPr eaLnBrk="1" hangingPunct="1">
              <a:defRPr/>
            </a:pPr>
            <a:r>
              <a:rPr lang="en-US" b="1" kern="1200" dirty="0" smtClean="0">
                <a:cs typeface="+mn-cs"/>
              </a:rPr>
              <a:t>THIRD</a:t>
            </a:r>
            <a:r>
              <a:rPr lang="en-US" kern="1200" dirty="0" smtClean="0">
                <a:cs typeface="+mn-cs"/>
              </a:rPr>
              <a:t> sentence provides an aggressive summary of what you can do for the employer. (Description of previous job experience – </a:t>
            </a:r>
            <a:r>
              <a:rPr lang="en-US" b="1" kern="1200" dirty="0" smtClean="0">
                <a:cs typeface="+mn-cs"/>
              </a:rPr>
              <a:t>Noun: former job title</a:t>
            </a:r>
            <a:r>
              <a:rPr lang="en-US" kern="1200" dirty="0" smtClean="0">
                <a:cs typeface="+mn-cs"/>
              </a:rPr>
              <a:t>)</a:t>
            </a:r>
          </a:p>
          <a:p>
            <a:pPr eaLnBrk="1" hangingPunct="1">
              <a:defRPr/>
            </a:pPr>
            <a:endParaRPr lang="en-US" kern="1200" dirty="0" smtClean="0">
              <a:cs typeface="+mn-cs"/>
            </a:endParaRPr>
          </a:p>
          <a:p>
            <a:pPr eaLnBrk="1" hangingPunct="1">
              <a:defRPr/>
            </a:pPr>
            <a:r>
              <a:rPr lang="en-US" b="1" kern="1200" dirty="0" smtClean="0">
                <a:cs typeface="+mn-cs"/>
              </a:rPr>
              <a:t>FOURTH</a:t>
            </a:r>
            <a:r>
              <a:rPr lang="en-US" kern="1200" dirty="0" smtClean="0">
                <a:cs typeface="+mn-cs"/>
              </a:rPr>
              <a:t> sentence is a call to action, </a:t>
            </a:r>
            <a:r>
              <a:rPr lang="en-US" b="1" kern="1200" dirty="0" smtClean="0">
                <a:cs typeface="+mn-cs"/>
              </a:rPr>
              <a:t>an invitation to follow up</a:t>
            </a:r>
            <a:r>
              <a:rPr lang="en-US" kern="1200" dirty="0" smtClean="0">
                <a:cs typeface="+mn-cs"/>
              </a:rPr>
              <a:t>. </a:t>
            </a:r>
          </a:p>
          <a:p>
            <a:pPr eaLnBrk="1" hangingPunct="1">
              <a:spcBef>
                <a:spcPct val="50000"/>
              </a:spcBef>
              <a:buFontTx/>
              <a:buAutoNum type="arabicPeriod"/>
              <a:defRPr/>
            </a:pPr>
            <a:endParaRPr lang="en-US" sz="1700" kern="1200" dirty="0" smtClean="0">
              <a:cs typeface="+mn-cs"/>
            </a:endParaRPr>
          </a:p>
        </p:txBody>
      </p:sp>
      <p:sp>
        <p:nvSpPr>
          <p:cNvPr id="4" name="Rectangle 2"/>
          <p:cNvSpPr txBox="1">
            <a:spLocks noChangeArrowheads="1"/>
          </p:cNvSpPr>
          <p:nvPr/>
        </p:nvSpPr>
        <p:spPr>
          <a:xfrm>
            <a:off x="376268" y="572778"/>
            <a:ext cx="5424470" cy="1101476"/>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Four Part Introduction</a:t>
            </a:r>
            <a:endParaRPr lang="en-US" sz="3600" i="1" dirty="0">
              <a:latin typeface="Arial" charset="0"/>
            </a:endParaRPr>
          </a:p>
        </p:txBody>
      </p:sp>
    </p:spTree>
    <p:extLst>
      <p:ext uri="{BB962C8B-B14F-4D97-AF65-F5344CB8AC3E}">
        <p14:creationId xmlns:p14="http://schemas.microsoft.com/office/powerpoint/2010/main" val="190927069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8378" y="652511"/>
            <a:ext cx="5609135"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Putting it Together…</a:t>
            </a:r>
          </a:p>
        </p:txBody>
      </p:sp>
      <p:sp>
        <p:nvSpPr>
          <p:cNvPr id="6" name="Rectangle 5"/>
          <p:cNvSpPr>
            <a:spLocks noGrp="1" noChangeArrowheads="1"/>
          </p:cNvSpPr>
          <p:nvPr/>
        </p:nvSpPr>
        <p:spPr bwMode="auto">
          <a:xfrm>
            <a:off x="386478" y="1792061"/>
            <a:ext cx="7603636"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spcBef>
                <a:spcPct val="40000"/>
              </a:spcBef>
              <a:defRPr/>
            </a:pPr>
            <a:r>
              <a:rPr lang="en-US" sz="1500" u="sng" dirty="0">
                <a:latin typeface="Arial" charset="0"/>
                <a:cs typeface="+mn-cs"/>
              </a:rPr>
              <a:t>First sentence </a:t>
            </a:r>
            <a:r>
              <a:rPr lang="en-US" sz="1500" dirty="0">
                <a:latin typeface="Arial" charset="0"/>
                <a:cs typeface="+mn-cs"/>
              </a:rPr>
              <a:t>describes the way you wish to be categorized by that person to help him/her remember you.  </a:t>
            </a:r>
            <a:r>
              <a:rPr lang="ja-JP" altLang="en-US" sz="1500" dirty="0">
                <a:latin typeface="Arial" charset="0"/>
                <a:cs typeface="+mn-cs"/>
              </a:rPr>
              <a:t>“</a:t>
            </a:r>
            <a:r>
              <a:rPr lang="en-US" sz="1500" dirty="0">
                <a:latin typeface="Arial" charset="0"/>
                <a:cs typeface="+mn-cs"/>
              </a:rPr>
              <a:t>Hi, </a:t>
            </a:r>
            <a:r>
              <a:rPr lang="en-US" sz="1500" dirty="0" smtClean="0">
                <a:latin typeface="Arial" charset="0"/>
                <a:cs typeface="+mn-cs"/>
              </a:rPr>
              <a:t>I’m </a:t>
            </a:r>
            <a:r>
              <a:rPr lang="en-US" sz="1500" dirty="0">
                <a:latin typeface="Arial" charset="0"/>
                <a:cs typeface="+mn-cs"/>
              </a:rPr>
              <a:t>Jane Smith.  </a:t>
            </a:r>
            <a:r>
              <a:rPr lang="en-US" sz="1500" dirty="0" smtClean="0">
                <a:latin typeface="Arial" charset="0"/>
                <a:cs typeface="+mn-cs"/>
              </a:rPr>
              <a:t>I’m </a:t>
            </a:r>
            <a:r>
              <a:rPr lang="en-US" sz="1500" dirty="0">
                <a:latin typeface="Arial" charset="0"/>
                <a:cs typeface="+mn-cs"/>
              </a:rPr>
              <a:t>a customer service professional with more than ten years of experience in the telecommunications and computer fields.</a:t>
            </a:r>
            <a:r>
              <a:rPr lang="ja-JP" altLang="en-US" sz="1500" dirty="0" smtClean="0">
                <a:latin typeface="Arial" charset="0"/>
                <a:cs typeface="+mn-cs"/>
              </a:rPr>
              <a:t>”</a:t>
            </a:r>
            <a:endParaRPr lang="en-US" altLang="ja-JP" sz="1500" dirty="0" smtClean="0">
              <a:latin typeface="Arial" charset="0"/>
              <a:cs typeface="+mn-cs"/>
            </a:endParaRPr>
          </a:p>
          <a:p>
            <a:pPr marL="0" indent="0" eaLnBrk="1" hangingPunct="1">
              <a:lnSpc>
                <a:spcPct val="80000"/>
              </a:lnSpc>
              <a:spcBef>
                <a:spcPct val="40000"/>
              </a:spcBef>
              <a:buNone/>
              <a:defRPr/>
            </a:pPr>
            <a:endParaRPr lang="en-US" sz="1500" dirty="0">
              <a:latin typeface="Arial" charset="0"/>
              <a:cs typeface="+mn-cs"/>
            </a:endParaRPr>
          </a:p>
          <a:p>
            <a:pPr eaLnBrk="1" hangingPunct="1">
              <a:lnSpc>
                <a:spcPct val="80000"/>
              </a:lnSpc>
              <a:spcBef>
                <a:spcPct val="40000"/>
              </a:spcBef>
              <a:defRPr/>
            </a:pPr>
            <a:r>
              <a:rPr lang="en-US" sz="1500" i="1" u="sng" dirty="0">
                <a:solidFill>
                  <a:schemeClr val="accent1">
                    <a:lumMod val="75000"/>
                  </a:schemeClr>
                </a:solidFill>
                <a:latin typeface="Arial" charset="0"/>
                <a:cs typeface="+mn-cs"/>
              </a:rPr>
              <a:t>Second sentence </a:t>
            </a:r>
            <a:r>
              <a:rPr lang="en-US" sz="1500" i="1" dirty="0">
                <a:solidFill>
                  <a:schemeClr val="accent1">
                    <a:lumMod val="75000"/>
                  </a:schemeClr>
                </a:solidFill>
                <a:latin typeface="Arial" charset="0"/>
                <a:cs typeface="+mn-cs"/>
              </a:rPr>
              <a:t>provides some specific achievement(s) that should get the attention of the other person.  </a:t>
            </a:r>
            <a:r>
              <a:rPr lang="ja-JP" altLang="en-US" sz="1500" i="1" dirty="0">
                <a:solidFill>
                  <a:schemeClr val="accent1">
                    <a:lumMod val="75000"/>
                  </a:schemeClr>
                </a:solidFill>
                <a:latin typeface="Arial" charset="0"/>
                <a:cs typeface="+mn-cs"/>
              </a:rPr>
              <a:t>“</a:t>
            </a:r>
            <a:r>
              <a:rPr lang="en-US" sz="1500" i="1" dirty="0">
                <a:solidFill>
                  <a:schemeClr val="accent1">
                    <a:lumMod val="75000"/>
                  </a:schemeClr>
                </a:solidFill>
                <a:latin typeface="Arial" charset="0"/>
                <a:cs typeface="+mn-cs"/>
              </a:rPr>
              <a:t>I have been recognized by two different employers as an outstanding Customer Service Representative, and my actions have resulted in saving 100s of problem accounts that were threatening to cancel their business relationships.</a:t>
            </a:r>
            <a:r>
              <a:rPr lang="ja-JP" altLang="en-US" sz="1500" i="1" dirty="0" smtClean="0">
                <a:solidFill>
                  <a:schemeClr val="accent1">
                    <a:lumMod val="75000"/>
                  </a:schemeClr>
                </a:solidFill>
                <a:latin typeface="Arial" charset="0"/>
                <a:cs typeface="+mn-cs"/>
              </a:rPr>
              <a:t>”</a:t>
            </a:r>
            <a:endParaRPr lang="en-US" altLang="ja-JP" sz="1500" i="1" dirty="0" smtClean="0">
              <a:solidFill>
                <a:schemeClr val="accent1">
                  <a:lumMod val="75000"/>
                </a:schemeClr>
              </a:solidFill>
              <a:latin typeface="Arial" charset="0"/>
              <a:cs typeface="+mn-cs"/>
            </a:endParaRPr>
          </a:p>
          <a:p>
            <a:pPr marL="0" indent="0" eaLnBrk="1" hangingPunct="1">
              <a:lnSpc>
                <a:spcPct val="80000"/>
              </a:lnSpc>
              <a:spcBef>
                <a:spcPct val="40000"/>
              </a:spcBef>
              <a:buNone/>
              <a:defRPr/>
            </a:pPr>
            <a:endParaRPr lang="en-US" sz="1500" i="1" dirty="0">
              <a:solidFill>
                <a:schemeClr val="accent1">
                  <a:lumMod val="75000"/>
                </a:schemeClr>
              </a:solidFill>
              <a:latin typeface="Arial" charset="0"/>
              <a:cs typeface="+mn-cs"/>
            </a:endParaRPr>
          </a:p>
          <a:p>
            <a:pPr eaLnBrk="1" hangingPunct="1">
              <a:lnSpc>
                <a:spcPct val="80000"/>
              </a:lnSpc>
              <a:spcBef>
                <a:spcPct val="40000"/>
              </a:spcBef>
              <a:defRPr/>
            </a:pPr>
            <a:r>
              <a:rPr lang="en-US" sz="1500" u="sng" dirty="0">
                <a:solidFill>
                  <a:schemeClr val="accent2"/>
                </a:solidFill>
                <a:latin typeface="Arial" charset="0"/>
                <a:cs typeface="+mn-cs"/>
              </a:rPr>
              <a:t>Third sentence </a:t>
            </a:r>
            <a:r>
              <a:rPr lang="en-US" sz="1500" dirty="0">
                <a:solidFill>
                  <a:schemeClr val="accent2"/>
                </a:solidFill>
                <a:latin typeface="Arial" charset="0"/>
                <a:cs typeface="+mn-cs"/>
              </a:rPr>
              <a:t>provides some idea of what I can do for you.  </a:t>
            </a:r>
            <a:r>
              <a:rPr lang="ja-JP" altLang="en-US" sz="1500" dirty="0">
                <a:solidFill>
                  <a:schemeClr val="accent2"/>
                </a:solidFill>
                <a:latin typeface="Arial" charset="0"/>
                <a:cs typeface="+mn-cs"/>
              </a:rPr>
              <a:t>“</a:t>
            </a:r>
            <a:r>
              <a:rPr lang="en-US" sz="1500" dirty="0">
                <a:solidFill>
                  <a:schemeClr val="accent2"/>
                </a:solidFill>
                <a:latin typeface="Arial" charset="0"/>
                <a:cs typeface="+mn-cs"/>
              </a:rPr>
              <a:t>I will be able to do the same thing for you … resolve business issues that threaten to cost you lost revenues ….  so you will have happier customers … and more of them.</a:t>
            </a:r>
            <a:r>
              <a:rPr lang="ja-JP" altLang="en-US" sz="1500" dirty="0" smtClean="0">
                <a:solidFill>
                  <a:schemeClr val="accent2"/>
                </a:solidFill>
                <a:latin typeface="Arial" charset="0"/>
                <a:cs typeface="+mn-cs"/>
              </a:rPr>
              <a:t>”</a:t>
            </a:r>
            <a:endParaRPr lang="en-US" altLang="ja-JP" sz="1500" dirty="0" smtClean="0">
              <a:solidFill>
                <a:schemeClr val="accent2"/>
              </a:solidFill>
              <a:latin typeface="Arial" charset="0"/>
              <a:cs typeface="+mn-cs"/>
            </a:endParaRPr>
          </a:p>
          <a:p>
            <a:pPr marL="0" indent="0" eaLnBrk="1" hangingPunct="1">
              <a:lnSpc>
                <a:spcPct val="80000"/>
              </a:lnSpc>
              <a:spcBef>
                <a:spcPct val="40000"/>
              </a:spcBef>
              <a:buNone/>
              <a:defRPr/>
            </a:pPr>
            <a:endParaRPr lang="en-US" sz="1500" dirty="0">
              <a:solidFill>
                <a:schemeClr val="accent2"/>
              </a:solidFill>
              <a:latin typeface="Arial" charset="0"/>
              <a:cs typeface="+mn-cs"/>
            </a:endParaRPr>
          </a:p>
          <a:p>
            <a:pPr eaLnBrk="1" hangingPunct="1">
              <a:lnSpc>
                <a:spcPct val="80000"/>
              </a:lnSpc>
              <a:spcBef>
                <a:spcPct val="40000"/>
              </a:spcBef>
              <a:defRPr/>
            </a:pPr>
            <a:r>
              <a:rPr lang="en-US" sz="1500" u="sng" dirty="0">
                <a:latin typeface="Arial" charset="0"/>
                <a:cs typeface="+mn-cs"/>
              </a:rPr>
              <a:t>Fourth sentence </a:t>
            </a:r>
            <a:r>
              <a:rPr lang="en-US" sz="1500" dirty="0">
                <a:latin typeface="Arial" charset="0"/>
                <a:cs typeface="+mn-cs"/>
              </a:rPr>
              <a:t>is a call to action, an invitation to follow up.  </a:t>
            </a:r>
            <a:r>
              <a:rPr lang="ja-JP" altLang="en-US" sz="1500" dirty="0">
                <a:latin typeface="Arial" charset="0"/>
                <a:cs typeface="+mn-cs"/>
              </a:rPr>
              <a:t>“</a:t>
            </a:r>
            <a:r>
              <a:rPr lang="en-US" sz="1500" dirty="0">
                <a:latin typeface="Arial" charset="0"/>
                <a:cs typeface="+mn-cs"/>
              </a:rPr>
              <a:t>Here is my business card.  Can I call you on Thursday of this week to schedule a short meeting to talk about how I can help [name of the organization] achieve its objectives?</a:t>
            </a:r>
            <a:r>
              <a:rPr lang="ja-JP" altLang="en-US" sz="1500" dirty="0">
                <a:latin typeface="Arial" charset="0"/>
                <a:cs typeface="+mn-cs"/>
              </a:rPr>
              <a:t>”</a:t>
            </a:r>
            <a:endParaRPr lang="en-US" sz="1500" dirty="0">
              <a:latin typeface="Arial" charset="0"/>
              <a:cs typeface="+mn-cs"/>
            </a:endParaRPr>
          </a:p>
          <a:p>
            <a:pPr eaLnBrk="1" hangingPunct="1">
              <a:lnSpc>
                <a:spcPct val="80000"/>
              </a:lnSpc>
              <a:defRPr/>
            </a:pPr>
            <a:endParaRPr lang="en-US" sz="1300" dirty="0">
              <a:solidFill>
                <a:srgbClr val="006600"/>
              </a:solidFill>
              <a:latin typeface="Arial" charset="0"/>
              <a:cs typeface="+mn-cs"/>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8</a:t>
            </a:fld>
            <a:endParaRPr lang="en-US"/>
          </a:p>
        </p:txBody>
      </p:sp>
    </p:spTree>
    <p:extLst>
      <p:ext uri="{BB962C8B-B14F-4D97-AF65-F5344CB8AC3E}">
        <p14:creationId xmlns:p14="http://schemas.microsoft.com/office/powerpoint/2010/main" val="213964893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8378" y="652511"/>
            <a:ext cx="5609135" cy="1524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3600" i="1" dirty="0" smtClean="0">
                <a:latin typeface="Arial" charset="0"/>
              </a:rPr>
              <a:t>Putting it Together…</a:t>
            </a:r>
          </a:p>
        </p:txBody>
      </p:sp>
      <p:sp>
        <p:nvSpPr>
          <p:cNvPr id="6" name="Rectangle 5"/>
          <p:cNvSpPr>
            <a:spLocks noGrp="1" noChangeArrowheads="1"/>
          </p:cNvSpPr>
          <p:nvPr/>
        </p:nvSpPr>
        <p:spPr bwMode="auto">
          <a:xfrm>
            <a:off x="386478" y="1792061"/>
            <a:ext cx="7603636"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defRPr/>
            </a:pPr>
            <a:endParaRPr lang="en-US" sz="1300" dirty="0">
              <a:solidFill>
                <a:srgbClr val="006600"/>
              </a:solidFill>
              <a:latin typeface="Arial" charset="0"/>
              <a:cs typeface="+mn-cs"/>
            </a:endParaRPr>
          </a:p>
        </p:txBody>
      </p:sp>
      <p:sp>
        <p:nvSpPr>
          <p:cNvPr id="3" name="Slide Number Placeholder 2"/>
          <p:cNvSpPr>
            <a:spLocks noGrp="1"/>
          </p:cNvSpPr>
          <p:nvPr>
            <p:ph type="sldNum" sz="quarter" idx="12"/>
          </p:nvPr>
        </p:nvSpPr>
        <p:spPr/>
        <p:txBody>
          <a:bodyPr/>
          <a:lstStyle/>
          <a:p>
            <a:pPr>
              <a:defRPr/>
            </a:pPr>
            <a:fld id="{499AEFA2-FC09-504E-9815-9B66B64A1D8A}" type="slidenum">
              <a:rPr lang="en-US" smtClean="0"/>
              <a:pPr>
                <a:defRPr/>
              </a:pPr>
              <a:t>9</a:t>
            </a:fld>
            <a:endParaRPr lang="en-US"/>
          </a:p>
        </p:txBody>
      </p:sp>
      <p:sp>
        <p:nvSpPr>
          <p:cNvPr id="4" name="TextBox 3"/>
          <p:cNvSpPr txBox="1"/>
          <p:nvPr/>
        </p:nvSpPr>
        <p:spPr>
          <a:xfrm>
            <a:off x="783771" y="1792061"/>
            <a:ext cx="6879771" cy="3637919"/>
          </a:xfrm>
          <a:prstGeom prst="rect">
            <a:avLst/>
          </a:prstGeom>
          <a:noFill/>
        </p:spPr>
        <p:txBody>
          <a:bodyPr wrap="square" rtlCol="0">
            <a:spAutoFit/>
          </a:bodyPr>
          <a:lstStyle/>
          <a:p>
            <a:pPr eaLnBrk="1" hangingPunct="1">
              <a:lnSpc>
                <a:spcPct val="80000"/>
              </a:lnSpc>
              <a:spcBef>
                <a:spcPct val="40000"/>
              </a:spcBef>
              <a:defRPr/>
            </a:pPr>
            <a:r>
              <a:rPr lang="en-US" sz="1600" dirty="0" smtClean="0">
                <a:latin typeface="Arial" charset="0"/>
              </a:rPr>
              <a:t>Hi</a:t>
            </a:r>
            <a:r>
              <a:rPr lang="en-US" sz="1600" dirty="0">
                <a:latin typeface="Arial" charset="0"/>
              </a:rPr>
              <a:t>, </a:t>
            </a:r>
            <a:r>
              <a:rPr lang="en-US" sz="1600" dirty="0" smtClean="0">
                <a:latin typeface="Arial" charset="0"/>
              </a:rPr>
              <a:t>I’m </a:t>
            </a:r>
            <a:r>
              <a:rPr lang="en-US" sz="1600" dirty="0">
                <a:latin typeface="Arial" charset="0"/>
              </a:rPr>
              <a:t>Jane Smith.  </a:t>
            </a:r>
            <a:r>
              <a:rPr lang="en-US" sz="1600" dirty="0" smtClean="0">
                <a:latin typeface="Arial" charset="0"/>
              </a:rPr>
              <a:t>I’m </a:t>
            </a:r>
            <a:r>
              <a:rPr lang="en-US" sz="1600" dirty="0">
                <a:latin typeface="Arial" charset="0"/>
              </a:rPr>
              <a:t>a customer service professional with more than ten years of experience in the telecommunications and computer fields.  </a:t>
            </a:r>
            <a:endParaRPr lang="en-US" sz="1600" dirty="0" smtClean="0">
              <a:latin typeface="Arial" charset="0"/>
            </a:endParaRPr>
          </a:p>
          <a:p>
            <a:pPr eaLnBrk="1" hangingPunct="1">
              <a:lnSpc>
                <a:spcPct val="80000"/>
              </a:lnSpc>
              <a:spcBef>
                <a:spcPct val="40000"/>
              </a:spcBef>
              <a:defRPr/>
            </a:pPr>
            <a:endParaRPr lang="en-US" sz="1600" dirty="0" smtClean="0">
              <a:latin typeface="Arial" charset="0"/>
            </a:endParaRPr>
          </a:p>
          <a:p>
            <a:pPr eaLnBrk="1" hangingPunct="1">
              <a:lnSpc>
                <a:spcPct val="80000"/>
              </a:lnSpc>
              <a:spcBef>
                <a:spcPct val="40000"/>
              </a:spcBef>
              <a:defRPr/>
            </a:pPr>
            <a:r>
              <a:rPr lang="en-US" sz="1600" dirty="0" smtClean="0">
                <a:solidFill>
                  <a:schemeClr val="accent1">
                    <a:lumMod val="75000"/>
                  </a:schemeClr>
                </a:solidFill>
                <a:latin typeface="Arial" charset="0"/>
              </a:rPr>
              <a:t>I </a:t>
            </a:r>
            <a:r>
              <a:rPr lang="en-US" sz="1600" dirty="0">
                <a:solidFill>
                  <a:schemeClr val="accent1">
                    <a:lumMod val="75000"/>
                  </a:schemeClr>
                </a:solidFill>
                <a:latin typeface="Arial" charset="0"/>
              </a:rPr>
              <a:t>have been recognized by two different employers as an outstanding Customer Service Representative, and my actions have resulted in saving </a:t>
            </a:r>
            <a:r>
              <a:rPr lang="en-US" sz="1600" dirty="0" smtClean="0">
                <a:solidFill>
                  <a:schemeClr val="accent1">
                    <a:lumMod val="75000"/>
                  </a:schemeClr>
                </a:solidFill>
                <a:latin typeface="Arial" charset="0"/>
              </a:rPr>
              <a:t>hundreds </a:t>
            </a:r>
            <a:r>
              <a:rPr lang="en-US" sz="1600" dirty="0">
                <a:solidFill>
                  <a:schemeClr val="accent1">
                    <a:lumMod val="75000"/>
                  </a:schemeClr>
                </a:solidFill>
                <a:latin typeface="Arial" charset="0"/>
              </a:rPr>
              <a:t>of problem accounts that were threatening to cancel their business relationships. </a:t>
            </a:r>
            <a:endParaRPr lang="en-US" sz="1600" dirty="0" smtClean="0">
              <a:solidFill>
                <a:schemeClr val="accent1">
                  <a:lumMod val="75000"/>
                </a:schemeClr>
              </a:solidFill>
              <a:latin typeface="Arial" charset="0"/>
            </a:endParaRPr>
          </a:p>
          <a:p>
            <a:pPr eaLnBrk="1" hangingPunct="1">
              <a:lnSpc>
                <a:spcPct val="80000"/>
              </a:lnSpc>
              <a:spcBef>
                <a:spcPct val="40000"/>
              </a:spcBef>
              <a:defRPr/>
            </a:pPr>
            <a:endParaRPr lang="en-US" sz="1600" dirty="0" smtClean="0">
              <a:solidFill>
                <a:schemeClr val="accent1">
                  <a:lumMod val="75000"/>
                </a:schemeClr>
              </a:solidFill>
              <a:latin typeface="Arial" charset="0"/>
            </a:endParaRPr>
          </a:p>
          <a:p>
            <a:pPr eaLnBrk="1" hangingPunct="1">
              <a:lnSpc>
                <a:spcPct val="80000"/>
              </a:lnSpc>
              <a:spcBef>
                <a:spcPct val="40000"/>
              </a:spcBef>
              <a:defRPr/>
            </a:pPr>
            <a:r>
              <a:rPr lang="en-US" sz="1600" dirty="0" smtClean="0">
                <a:solidFill>
                  <a:schemeClr val="accent2"/>
                </a:solidFill>
                <a:latin typeface="Arial" charset="0"/>
              </a:rPr>
              <a:t>I </a:t>
            </a:r>
            <a:r>
              <a:rPr lang="en-US" sz="1600" dirty="0">
                <a:solidFill>
                  <a:schemeClr val="accent2"/>
                </a:solidFill>
                <a:latin typeface="Arial" charset="0"/>
              </a:rPr>
              <a:t>will be able to do the same thing for you … resolve business issues that threaten to cost you lost revenues ….  so you will have happier customers … and more of </a:t>
            </a:r>
            <a:r>
              <a:rPr lang="en-US" sz="1600" dirty="0" smtClean="0">
                <a:solidFill>
                  <a:schemeClr val="accent2"/>
                </a:solidFill>
                <a:latin typeface="Arial" charset="0"/>
              </a:rPr>
              <a:t>them.</a:t>
            </a:r>
            <a:endParaRPr lang="en-US" sz="1600" dirty="0" smtClean="0">
              <a:latin typeface="Arial" charset="0"/>
            </a:endParaRPr>
          </a:p>
          <a:p>
            <a:pPr eaLnBrk="1" hangingPunct="1">
              <a:lnSpc>
                <a:spcPct val="80000"/>
              </a:lnSpc>
              <a:spcBef>
                <a:spcPct val="40000"/>
              </a:spcBef>
              <a:defRPr/>
            </a:pPr>
            <a:endParaRPr lang="en-US" sz="1600" dirty="0" smtClean="0">
              <a:latin typeface="Arial" charset="0"/>
            </a:endParaRPr>
          </a:p>
          <a:p>
            <a:pPr eaLnBrk="1" hangingPunct="1">
              <a:lnSpc>
                <a:spcPct val="80000"/>
              </a:lnSpc>
              <a:spcBef>
                <a:spcPct val="40000"/>
              </a:spcBef>
              <a:defRPr/>
            </a:pPr>
            <a:r>
              <a:rPr lang="en-US" sz="1600" dirty="0" smtClean="0">
                <a:latin typeface="Arial" charset="0"/>
              </a:rPr>
              <a:t>Here </a:t>
            </a:r>
            <a:r>
              <a:rPr lang="en-US" sz="1600" dirty="0">
                <a:latin typeface="Arial" charset="0"/>
              </a:rPr>
              <a:t>is my business card.  Can I call you on Thursday of this week to schedule a short meeting to talk about how I can help [name of the organization] achieve its objectives</a:t>
            </a:r>
            <a:r>
              <a:rPr lang="en-US" sz="1600" dirty="0" smtClean="0">
                <a:latin typeface="Arial" charset="0"/>
              </a:rPr>
              <a:t>?</a:t>
            </a:r>
            <a:endParaRPr lang="en-US" sz="1600" dirty="0">
              <a:latin typeface="Arial" charset="0"/>
            </a:endParaRPr>
          </a:p>
        </p:txBody>
      </p:sp>
    </p:spTree>
    <p:extLst>
      <p:ext uri="{BB962C8B-B14F-4D97-AF65-F5344CB8AC3E}">
        <p14:creationId xmlns:p14="http://schemas.microsoft.com/office/powerpoint/2010/main" val="296586902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6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6background.pot</Template>
  <TotalTime>1427</TotalTime>
  <Words>1167</Words>
  <Application>Microsoft Office PowerPoint</Application>
  <PresentationFormat>On-screen Show (4:3)</PresentationFormat>
  <Paragraphs>206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6background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6 Background mam</dc:subject>
  <dc:creator>Sonia Santos</dc:creator>
  <cp:lastModifiedBy>Lab</cp:lastModifiedBy>
  <cp:revision>71</cp:revision>
  <cp:lastPrinted>2014-06-03T15:45:49Z</cp:lastPrinted>
  <dcterms:created xsi:type="dcterms:W3CDTF">2013-12-15T18:21:52Z</dcterms:created>
  <dcterms:modified xsi:type="dcterms:W3CDTF">2014-06-05T20:16:49Z</dcterms:modified>
</cp:coreProperties>
</file>